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49"/>
  </p:notesMasterIdLst>
  <p:sldIdLst>
    <p:sldId id="318" r:id="rId2"/>
    <p:sldId id="320" r:id="rId3"/>
    <p:sldId id="321" r:id="rId4"/>
    <p:sldId id="322" r:id="rId5"/>
    <p:sldId id="323" r:id="rId6"/>
    <p:sldId id="324" r:id="rId7"/>
    <p:sldId id="325" r:id="rId8"/>
    <p:sldId id="326" r:id="rId9"/>
    <p:sldId id="327" r:id="rId10"/>
    <p:sldId id="328" r:id="rId11"/>
    <p:sldId id="361" r:id="rId12"/>
    <p:sldId id="329" r:id="rId13"/>
    <p:sldId id="330" r:id="rId14"/>
    <p:sldId id="331" r:id="rId15"/>
    <p:sldId id="363" r:id="rId16"/>
    <p:sldId id="332" r:id="rId17"/>
    <p:sldId id="362" r:id="rId18"/>
    <p:sldId id="333" r:id="rId19"/>
    <p:sldId id="334" r:id="rId20"/>
    <p:sldId id="335" r:id="rId21"/>
    <p:sldId id="336" r:id="rId22"/>
    <p:sldId id="364" r:id="rId23"/>
    <p:sldId id="337" r:id="rId24"/>
    <p:sldId id="338" r:id="rId25"/>
    <p:sldId id="339" r:id="rId26"/>
    <p:sldId id="340" r:id="rId27"/>
    <p:sldId id="341" r:id="rId28"/>
    <p:sldId id="342" r:id="rId29"/>
    <p:sldId id="343" r:id="rId30"/>
    <p:sldId id="344" r:id="rId31"/>
    <p:sldId id="345" r:id="rId32"/>
    <p:sldId id="346" r:id="rId33"/>
    <p:sldId id="347" r:id="rId34"/>
    <p:sldId id="348" r:id="rId35"/>
    <p:sldId id="349" r:id="rId36"/>
    <p:sldId id="350" r:id="rId37"/>
    <p:sldId id="351" r:id="rId38"/>
    <p:sldId id="352" r:id="rId39"/>
    <p:sldId id="353" r:id="rId40"/>
    <p:sldId id="367" r:id="rId41"/>
    <p:sldId id="356" r:id="rId42"/>
    <p:sldId id="357" r:id="rId43"/>
    <p:sldId id="358" r:id="rId44"/>
    <p:sldId id="365" r:id="rId45"/>
    <p:sldId id="359" r:id="rId46"/>
    <p:sldId id="360" r:id="rId47"/>
    <p:sldId id="366" r:id="rId4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434" autoAdjust="0"/>
  </p:normalViewPr>
  <p:slideViewPr>
    <p:cSldViewPr>
      <p:cViewPr>
        <p:scale>
          <a:sx n="77" d="100"/>
          <a:sy n="77" d="100"/>
        </p:scale>
        <p:origin x="1096"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A2F4C7-9EA4-4EA4-AA9D-BC2FE184D1D7}" type="datetimeFigureOut">
              <a:rPr lang="fr-FR" smtClean="0"/>
              <a:pPr/>
              <a:t>01/03/2017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8496F9-143F-47FC-AC6E-083837D02C3F}" type="slidenum">
              <a:rPr lang="fr-FR" smtClean="0"/>
              <a:pPr/>
              <a:t>‹N°›</a:t>
            </a:fld>
            <a:endParaRPr lang="fr-FR"/>
          </a:p>
        </p:txBody>
      </p:sp>
    </p:spTree>
    <p:extLst>
      <p:ext uri="{BB962C8B-B14F-4D97-AF65-F5344CB8AC3E}">
        <p14:creationId xmlns="" xmlns:p14="http://schemas.microsoft.com/office/powerpoint/2010/main" val="151710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48496F9-143F-47FC-AC6E-083837D02C3F}" type="slidenum">
              <a:rPr lang="fr-FR" smtClean="0"/>
              <a:pPr/>
              <a:t>5</a:t>
            </a:fld>
            <a:endParaRPr lang="fr-FR"/>
          </a:p>
        </p:txBody>
      </p:sp>
    </p:spTree>
    <p:extLst>
      <p:ext uri="{BB962C8B-B14F-4D97-AF65-F5344CB8AC3E}">
        <p14:creationId xmlns="" xmlns:p14="http://schemas.microsoft.com/office/powerpoint/2010/main" val="70764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42135076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3912279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5" name="Footer Placeholder 4"/>
          <p:cNvSpPr>
            <a:spLocks noGrp="1"/>
          </p:cNvSpPr>
          <p:nvPr>
            <p:ph type="ftr" sz="quarter" idx="11"/>
          </p:nvPr>
        </p:nvSpPr>
        <p:spPr/>
        <p:txBody>
          <a:bodyPr/>
          <a:lstStyle/>
          <a:p>
            <a:endParaRPr lang="fr-F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FCABE97-BBBA-40B7-BC6F-BF7BD0F69121}" type="slidenum">
              <a:rPr lang="fr-FR" smtClean="0"/>
              <a:pPr/>
              <a:t>‹N°›</a:t>
            </a:fld>
            <a:endParaRPr lang="fr-F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8592064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29614494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6" name="Footer Placeholder 5"/>
          <p:cNvSpPr>
            <a:spLocks noGrp="1"/>
          </p:cNvSpPr>
          <p:nvPr>
            <p:ph type="ftr" sz="quarter" idx="11"/>
          </p:nvPr>
        </p:nvSpPr>
        <p:spPr/>
        <p:txBody>
          <a:bodyPr/>
          <a:lstStyle/>
          <a:p>
            <a:endParaRPr lang="fr-F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FCABE97-BBBA-40B7-BC6F-BF7BD0F69121}" type="slidenum">
              <a:rPr lang="fr-FR" smtClean="0"/>
              <a:pPr/>
              <a:t>‹N°›</a:t>
            </a:fld>
            <a:endParaRPr lang="fr-F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25915906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38560888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11713402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579749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5" name="Footer Placeholder 4"/>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3373077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1270814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1624475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8" name="Footer Placeholder 7"/>
          <p:cNvSpPr>
            <a:spLocks noGrp="1"/>
          </p:cNvSpPr>
          <p:nvPr>
            <p:ph type="ftr" sz="quarter" idx="11"/>
          </p:nvPr>
        </p:nvSpPr>
        <p:spPr/>
        <p:txBody>
          <a:bodyPr/>
          <a:lstStyle/>
          <a:p>
            <a:endParaRPr lang="fr-F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411952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4" name="Footer Placeholder 3"/>
          <p:cNvSpPr>
            <a:spLocks noGrp="1"/>
          </p:cNvSpPr>
          <p:nvPr>
            <p:ph type="ftr" sz="quarter" idx="11"/>
          </p:nvPr>
        </p:nvSpPr>
        <p:spPr/>
        <p:txBody>
          <a:bodyPr/>
          <a:lstStyle/>
          <a:p>
            <a:endParaRPr lang="fr-F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1754858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1028912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1509982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A18E184-BCA5-4366-9766-03B2CB47838D}" type="datetimeFigureOut">
              <a:rPr lang="fr-FR" smtClean="0"/>
              <a:pPr/>
              <a:t>01/03/2017</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2405759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2A18E184-BCA5-4366-9766-03B2CB47838D}" type="datetimeFigureOut">
              <a:rPr lang="fr-FR" smtClean="0"/>
              <a:pPr/>
              <a:t>01/03/2017</a:t>
            </a:fld>
            <a:endParaRPr lang="fr-F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5FCABE97-BBBA-40B7-BC6F-BF7BD0F69121}" type="slidenum">
              <a:rPr lang="fr-FR" smtClean="0"/>
              <a:pPr/>
              <a:t>‹N°›</a:t>
            </a:fld>
            <a:endParaRPr lang="fr-FR"/>
          </a:p>
        </p:txBody>
      </p:sp>
    </p:spTree>
    <p:extLst>
      <p:ext uri="{BB962C8B-B14F-4D97-AF65-F5344CB8AC3E}">
        <p14:creationId xmlns="" xmlns:p14="http://schemas.microsoft.com/office/powerpoint/2010/main" val="191410013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899592" y="-24"/>
            <a:ext cx="7632848" cy="1928826"/>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a:p>
          <a:p>
            <a:pPr lvl="0" algn="ctr">
              <a:spcBef>
                <a:spcPct val="0"/>
              </a:spcBef>
              <a:defRPr/>
            </a:pPr>
            <a:r>
              <a:rPr lang="fr-FR" sz="2800" b="1" dirty="0" smtClean="0">
                <a:solidFill>
                  <a:schemeClr val="tx1"/>
                </a:solidFill>
                <a:latin typeface="Times New Roman" panose="02020603050405020304" pitchFamily="18" charset="0"/>
                <a:cs typeface="Times New Roman" panose="02020603050405020304" pitchFamily="18" charset="0"/>
              </a:rPr>
              <a:t>Ordre </a:t>
            </a:r>
            <a:r>
              <a:rPr lang="fr-FR" sz="28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8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sp>
        <p:nvSpPr>
          <p:cNvPr id="13" name="Titre 1"/>
          <p:cNvSpPr txBox="1">
            <a:spLocks/>
          </p:cNvSpPr>
          <p:nvPr/>
        </p:nvSpPr>
        <p:spPr>
          <a:xfrm>
            <a:off x="1357290" y="3717032"/>
            <a:ext cx="6429420" cy="941234"/>
          </a:xfrm>
          <a:prstGeom prst="rect">
            <a:avLst/>
          </a:prstGeom>
        </p:spPr>
        <p:style>
          <a:lnRef idx="0">
            <a:scrgbClr r="0" g="0" b="0"/>
          </a:lnRef>
          <a:fillRef idx="1003">
            <a:schemeClr val="lt1"/>
          </a:fillRef>
          <a:effectRef idx="0">
            <a:scrgbClr r="0" g="0" b="0"/>
          </a:effectRef>
          <a:fontRef idx="major"/>
        </p:style>
        <p:txBody>
          <a:bodyPr vert="horz" lIns="91440" tIns="45720" rIns="91440" bIns="45720" rtlCol="0" anchor="ctr">
            <a:noAutofit/>
          </a:bodyPr>
          <a:lstStyle/>
          <a:p>
            <a:pPr algn="ctr">
              <a:spcBef>
                <a:spcPct val="0"/>
              </a:spcBef>
              <a:defRPr/>
            </a:pPr>
            <a:endParaRPr lang="fr-FR" sz="2800" b="1" i="1" dirty="0" smtClean="0">
              <a:solidFill>
                <a:srgbClr val="C00000"/>
              </a:solidFill>
            </a:endParaRPr>
          </a:p>
          <a:p>
            <a:pPr algn="ctr">
              <a:spcBef>
                <a:spcPct val="0"/>
              </a:spcBef>
              <a:defRPr/>
            </a:pPr>
            <a:r>
              <a:rPr lang="fr-FR" sz="2800" b="1" i="1" dirty="0" smtClean="0">
                <a:solidFill>
                  <a:schemeClr val="accent1"/>
                </a:solidFill>
                <a:latin typeface="Times New Roman" panose="02020603050405020304" pitchFamily="18" charset="0"/>
                <a:cs typeface="Times New Roman" panose="02020603050405020304" pitchFamily="18" charset="0"/>
              </a:rPr>
              <a:t>10 </a:t>
            </a:r>
            <a:r>
              <a:rPr lang="fr-FR" sz="2800" b="1" i="1" dirty="0">
                <a:solidFill>
                  <a:schemeClr val="accent1"/>
                </a:solidFill>
                <a:latin typeface="Times New Roman" panose="02020603050405020304" pitchFamily="18" charset="0"/>
                <a:cs typeface="Times New Roman" panose="02020603050405020304" pitchFamily="18" charset="0"/>
              </a:rPr>
              <a:t>et 11 décembre 2016</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2800" b="1" i="1" u="none" strike="noStrike" kern="1200" cap="none" spc="0" normalizeH="0" baseline="0" noProof="0" dirty="0" smtClean="0">
              <a:ln>
                <a:noFill/>
              </a:ln>
              <a:solidFill>
                <a:schemeClr val="tx1"/>
              </a:solidFill>
              <a:effectLst/>
              <a:uLnTx/>
              <a:uFillTx/>
              <a:latin typeface="Times New Roman" panose="02020603050405020304" pitchFamily="18" charset="0"/>
              <a:cs typeface="Times New Roman" panose="02020603050405020304" pitchFamily="18" charset="0"/>
            </a:endParaRPr>
          </a:p>
          <a:p>
            <a:pPr algn="ctr">
              <a:spcBef>
                <a:spcPct val="0"/>
              </a:spcBef>
              <a:defRPr/>
            </a:pPr>
            <a:endParaRPr lang="fr-FR" sz="2800" b="1" i="1" dirty="0" smtClean="0"/>
          </a:p>
        </p:txBody>
      </p:sp>
      <p:sp>
        <p:nvSpPr>
          <p:cNvPr id="15" name="Titre 1"/>
          <p:cNvSpPr txBox="1">
            <a:spLocks/>
          </p:cNvSpPr>
          <p:nvPr/>
        </p:nvSpPr>
        <p:spPr>
          <a:xfrm>
            <a:off x="1357290" y="2119652"/>
            <a:ext cx="6429420" cy="1000108"/>
          </a:xfrm>
          <a:prstGeom prst="rect">
            <a:avLst/>
          </a:prstGeom>
        </p:spPr>
        <p:style>
          <a:lnRef idx="0">
            <a:scrgbClr r="0" g="0" b="0"/>
          </a:lnRef>
          <a:fillRef idx="1003">
            <a:schemeClr val="lt1"/>
          </a:fillRef>
          <a:effectRef idx="0">
            <a:scrgbClr r="0" g="0" b="0"/>
          </a:effectRef>
          <a:fontRef idx="major"/>
        </p:style>
        <p:txBody>
          <a:bodyPr vert="horz" lIns="91440" tIns="45720" rIns="91440" bIns="45720" rtlCol="0" anchor="ctr">
            <a:noAutofit/>
          </a:bodyPr>
          <a:lstStyle/>
          <a:p>
            <a:pPr lvl="0" algn="ctr">
              <a:spcBef>
                <a:spcPct val="20000"/>
              </a:spcBef>
              <a:defRPr/>
            </a:pPr>
            <a:r>
              <a:rPr lang="fr-FR" sz="3600" b="1" i="1" dirty="0" smtClean="0">
                <a:solidFill>
                  <a:schemeClr val="accent1"/>
                </a:solidFill>
                <a:latin typeface="Times New Roman" panose="02020603050405020304" pitchFamily="18" charset="0"/>
                <a:cs typeface="Times New Roman" panose="02020603050405020304" pitchFamily="18" charset="0"/>
              </a:rPr>
              <a:t>4ème congrès</a:t>
            </a:r>
          </a:p>
        </p:txBody>
      </p:sp>
      <p:sp>
        <p:nvSpPr>
          <p:cNvPr id="17" name="Titre 1"/>
          <p:cNvSpPr txBox="1">
            <a:spLocks/>
          </p:cNvSpPr>
          <p:nvPr/>
        </p:nvSpPr>
        <p:spPr>
          <a:xfrm>
            <a:off x="1475656" y="4336320"/>
            <a:ext cx="7056784" cy="2174774"/>
          </a:xfrm>
          <a:prstGeom prst="rect">
            <a:avLst/>
          </a:prstGeom>
        </p:spPr>
        <p:style>
          <a:lnRef idx="0">
            <a:scrgbClr r="0" g="0" b="0"/>
          </a:lnRef>
          <a:fillRef idx="1003">
            <a:schemeClr val="lt1"/>
          </a:fillRef>
          <a:effectRef idx="0">
            <a:scrgbClr r="0" g="0" b="0"/>
          </a:effectRef>
          <a:fontRef idx="major"/>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800" b="1" i="1" u="none" strike="noStrike" kern="1200" cap="none" spc="0" normalizeH="0" baseline="0" noProof="0" dirty="0" smtClean="0">
                <a:ln>
                  <a:noFill/>
                </a:ln>
                <a:solidFill>
                  <a:schemeClr val="tx1"/>
                </a:solidFill>
                <a:effectLst/>
                <a:uLnTx/>
                <a:uFillTx/>
                <a:latin typeface="+mj-lt"/>
                <a:ea typeface="+mj-ea"/>
                <a:cs typeface="+mj-cs"/>
              </a:rPr>
              <a:t>           </a:t>
            </a:r>
            <a:r>
              <a:rPr kumimoji="0" lang="fr-FR" sz="3600" b="1" i="1" u="none" strike="noStrike" kern="1200" cap="none" spc="0" normalizeH="0" baseline="0" noProof="0" dirty="0" smtClean="0">
                <a:ln>
                  <a:noFill/>
                </a:ln>
                <a:solidFill>
                  <a:schemeClr val="tx1"/>
                </a:solidFill>
                <a:effectLst/>
                <a:uLnTx/>
                <a:uFillTx/>
                <a:latin typeface="Times New Roman" panose="02020603050405020304" pitchFamily="18" charset="0"/>
                <a:cs typeface="Times New Roman" panose="02020603050405020304" pitchFamily="18" charset="0"/>
              </a:rPr>
              <a:t>Déontologie</a:t>
            </a:r>
            <a:r>
              <a:rPr kumimoji="0" lang="fr-FR" sz="3600" b="1" i="1" u="none" strike="noStrike" kern="1200" cap="none" spc="0" normalizeH="0" noProof="0" dirty="0" smtClean="0">
                <a:ln>
                  <a:noFill/>
                </a:ln>
                <a:solidFill>
                  <a:schemeClr val="tx1"/>
                </a:solidFill>
                <a:effectLst/>
                <a:uLnTx/>
                <a:uFillTx/>
                <a:latin typeface="Times New Roman" panose="02020603050405020304" pitchFamily="18" charset="0"/>
                <a:cs typeface="Times New Roman" panose="02020603050405020304" pitchFamily="18" charset="0"/>
              </a:rPr>
              <a:t> &amp; éthique	     	</a:t>
            </a:r>
            <a:r>
              <a:rPr lang="fr-FR" sz="2800" b="1" i="1" dirty="0" smtClean="0">
                <a:latin typeface="Times New Roman" panose="02020603050405020304" pitchFamily="18" charset="0"/>
                <a:cs typeface="Times New Roman" panose="02020603050405020304" pitchFamily="18" charset="0"/>
              </a:rPr>
              <a:t>            Par </a:t>
            </a:r>
            <a:r>
              <a:rPr lang="fr-FR" sz="2800" b="1" i="1" dirty="0" smtClean="0">
                <a:latin typeface="Times New Roman" panose="02020603050405020304" pitchFamily="18" charset="0"/>
                <a:cs typeface="Times New Roman" panose="02020603050405020304" pitchFamily="18" charset="0"/>
              </a:rPr>
              <a:t>BELLOUL Khaled</a:t>
            </a:r>
            <a:endParaRPr lang="fr-FR" sz="2400" b="1" strike="sngStrike" dirty="0" smtClean="0"/>
          </a:p>
          <a:p>
            <a:pPr marL="0" marR="0" lvl="0" indent="0" defTabSz="914400" rtl="0" eaLnBrk="1" fontAlgn="auto" latinLnBrk="0" hangingPunct="1">
              <a:lnSpc>
                <a:spcPct val="100000"/>
              </a:lnSpc>
              <a:spcBef>
                <a:spcPct val="0"/>
              </a:spcBef>
              <a:spcAft>
                <a:spcPts val="0"/>
              </a:spcAft>
              <a:buClrTx/>
              <a:buSzTx/>
              <a:buFontTx/>
              <a:buNone/>
              <a:tabLst/>
              <a:defRPr/>
            </a:pPr>
            <a:r>
              <a:rPr lang="fr-FR" sz="2800" b="1" i="1" dirty="0" smtClean="0">
                <a:latin typeface="Times New Roman" panose="02020603050405020304" pitchFamily="18" charset="0"/>
                <a:cs typeface="Times New Roman" panose="02020603050405020304" pitchFamily="18" charset="0"/>
              </a:rPr>
              <a:t>		 Expert-comptable</a:t>
            </a: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12268"/>
            <a:ext cx="6840760" cy="5174365"/>
          </a:xfrm>
          <a:prstGeom prst="rect">
            <a:avLst/>
          </a:prstGeom>
        </p:spPr>
        <p:txBody>
          <a:bodyPr wrap="square">
            <a:spAutoFit/>
          </a:bodyPr>
          <a:lstStyle/>
          <a:p>
            <a:pPr algn="just"/>
            <a:r>
              <a:rPr lang="fr-FR" sz="3600" dirty="0" smtClean="0">
                <a:latin typeface="Times New Roman" panose="02020603050405020304" pitchFamily="18" charset="0"/>
                <a:cs typeface="Times New Roman" panose="02020603050405020304" pitchFamily="18" charset="0"/>
              </a:rPr>
              <a:t>Les </a:t>
            </a:r>
            <a:r>
              <a:rPr lang="fr-FR" sz="3600" dirty="0">
                <a:latin typeface="Times New Roman" panose="02020603050405020304" pitchFamily="18" charset="0"/>
                <a:cs typeface="Times New Roman" panose="02020603050405020304" pitchFamily="18" charset="0"/>
              </a:rPr>
              <a:t>rapports de l’expert-comptable avec les clients sont basés sur un devoir de conseil et d'information, d'indépendance, d'objectivité, de confidentialité et sur l'obligation d'accomplir ses missions avec intégrité et compétence.</a:t>
            </a: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1778408960"/>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12268"/>
            <a:ext cx="6840760" cy="1827039"/>
          </a:xfrm>
          <a:prstGeom prst="rect">
            <a:avLst/>
          </a:prstGeom>
        </p:spPr>
        <p:txBody>
          <a:bodyPr wrap="square">
            <a:spAutoFit/>
          </a:bodyPr>
          <a:lstStyle/>
          <a:p>
            <a:r>
              <a:rPr lang="fr-FR" sz="3600" dirty="0" smtClean="0">
                <a:latin typeface="Times New Roman" panose="02020603050405020304" pitchFamily="18" charset="0"/>
                <a:cs typeface="Times New Roman" panose="02020603050405020304" pitchFamily="18" charset="0"/>
              </a:rPr>
              <a:t>       Intégrité et objectivité</a:t>
            </a:r>
            <a:endParaRPr lang="fr-FR" sz="3600" dirty="0">
              <a:latin typeface="Times New Roman" panose="02020603050405020304" pitchFamily="18" charset="0"/>
              <a:cs typeface="Times New Roman" panose="02020603050405020304" pitchFamily="18" charset="0"/>
            </a:endParaRP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2" name="Imag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563888" y="3707779"/>
            <a:ext cx="2190750" cy="2085975"/>
          </a:xfrm>
          <a:prstGeom prst="rect">
            <a:avLst/>
          </a:prstGeom>
        </p:spPr>
      </p:pic>
    </p:spTree>
    <p:extLst>
      <p:ext uri="{BB962C8B-B14F-4D97-AF65-F5344CB8AC3E}">
        <p14:creationId xmlns="" xmlns:p14="http://schemas.microsoft.com/office/powerpoint/2010/main" val="85369286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12268"/>
            <a:ext cx="6840760" cy="4620367"/>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Un expert-comptable intègre est un professionnel honnête lorsqu'il rend des services professionnels. Il est appelé à observer rigoureusement les principes de la justice et de la morale.</a:t>
            </a:r>
          </a:p>
          <a:p>
            <a:pPr algn="just"/>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2984535140"/>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48880"/>
            <a:ext cx="6840760" cy="4620367"/>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Un expert-comptable objectif est un professionnel équitable et qui ne laisse pas des préjugés ou des partis pris, des conflits d'intérêt ou l'influence de tiers nuire à son objectivité.</a:t>
            </a: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2289977790"/>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1600" b="1" dirty="0" smtClean="0">
                <a:solidFill>
                  <a:schemeClr val="tx1"/>
                </a:solidFill>
              </a:rPr>
              <a:t>Ordre </a:t>
            </a:r>
            <a:r>
              <a:rPr lang="fr-FR" sz="1600" b="1" dirty="0">
                <a:solidFill>
                  <a:schemeClr val="tx1"/>
                </a:solidFill>
              </a:rPr>
              <a:t>National des Experts Comptables </a:t>
            </a:r>
            <a:endParaRPr kumimoji="0" lang="fr-FR" sz="1600" b="1" i="1" u="none" strike="noStrike" kern="1200" cap="none" spc="0" normalizeH="0" baseline="0" noProof="0" dirty="0">
              <a:ln>
                <a:noFill/>
              </a:ln>
              <a:solidFill>
                <a:schemeClr val="tx1"/>
              </a:solidFill>
              <a:effectLst/>
              <a:uLnTx/>
              <a:uFillTx/>
              <a:latin typeface="+mj-lt"/>
              <a:ea typeface="+mj-ea"/>
              <a:cs typeface="+mj-cs"/>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12268"/>
            <a:ext cx="6840760" cy="2935034"/>
          </a:xfrm>
          <a:prstGeom prst="rect">
            <a:avLst/>
          </a:prstGeom>
        </p:spPr>
        <p:txBody>
          <a:bodyPr wrap="square">
            <a:spAutoFit/>
          </a:bodyPr>
          <a:lstStyle/>
          <a:p>
            <a:pPr algn="just"/>
            <a:r>
              <a:rPr lang="fr-FR" sz="3600" dirty="0" smtClean="0">
                <a:latin typeface="Times New Roman" panose="02020603050405020304" pitchFamily="18" charset="0"/>
                <a:cs typeface="Times New Roman" panose="02020603050405020304" pitchFamily="18" charset="0"/>
              </a:rPr>
              <a:t>L’expert-comptable doit garantir </a:t>
            </a:r>
            <a:r>
              <a:rPr lang="fr-FR" sz="3600" dirty="0">
                <a:latin typeface="Times New Roman" panose="02020603050405020304" pitchFamily="18" charset="0"/>
                <a:cs typeface="Times New Roman" panose="02020603050405020304" pitchFamily="18" charset="0"/>
              </a:rPr>
              <a:t>l'intégrité de </a:t>
            </a:r>
            <a:r>
              <a:rPr lang="fr-FR" sz="3600" dirty="0" smtClean="0">
                <a:latin typeface="Times New Roman" panose="02020603050405020304" pitchFamily="18" charset="0"/>
                <a:cs typeface="Times New Roman" panose="02020603050405020304" pitchFamily="18" charset="0"/>
              </a:rPr>
              <a:t>ses </a:t>
            </a:r>
            <a:r>
              <a:rPr lang="fr-FR" sz="3600" dirty="0">
                <a:latin typeface="Times New Roman" panose="02020603050405020304" pitchFamily="18" charset="0"/>
                <a:cs typeface="Times New Roman" panose="02020603050405020304" pitchFamily="18" charset="0"/>
              </a:rPr>
              <a:t>travaux et rester </a:t>
            </a:r>
            <a:r>
              <a:rPr lang="fr-FR" sz="3600" dirty="0" smtClean="0">
                <a:latin typeface="Times New Roman" panose="02020603050405020304" pitchFamily="18" charset="0"/>
                <a:cs typeface="Times New Roman" panose="02020603050405020304" pitchFamily="18" charset="0"/>
              </a:rPr>
              <a:t>objectif </a:t>
            </a:r>
            <a:r>
              <a:rPr lang="fr-FR" sz="3600" dirty="0">
                <a:latin typeface="Times New Roman" panose="02020603050405020304" pitchFamily="18" charset="0"/>
                <a:cs typeface="Times New Roman" panose="02020603050405020304" pitchFamily="18" charset="0"/>
              </a:rPr>
              <a:t>dans </a:t>
            </a:r>
            <a:r>
              <a:rPr lang="fr-FR" sz="3600" dirty="0" smtClean="0">
                <a:latin typeface="Times New Roman" panose="02020603050405020304" pitchFamily="18" charset="0"/>
                <a:cs typeface="Times New Roman" panose="02020603050405020304" pitchFamily="18" charset="0"/>
              </a:rPr>
              <a:t>ses </a:t>
            </a:r>
            <a:r>
              <a:rPr lang="fr-FR" sz="3600" dirty="0">
                <a:latin typeface="Times New Roman" panose="02020603050405020304" pitchFamily="18" charset="0"/>
                <a:cs typeface="Times New Roman" panose="02020603050405020304" pitchFamily="18" charset="0"/>
              </a:rPr>
              <a:t>jugements.</a:t>
            </a: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Imag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698890" y="4581128"/>
            <a:ext cx="2619375" cy="1743075"/>
          </a:xfrm>
          <a:prstGeom prst="rect">
            <a:avLst/>
          </a:prstGeom>
        </p:spPr>
      </p:pic>
    </p:spTree>
    <p:extLst>
      <p:ext uri="{BB962C8B-B14F-4D97-AF65-F5344CB8AC3E}">
        <p14:creationId xmlns="" xmlns:p14="http://schemas.microsoft.com/office/powerpoint/2010/main" val="1988671847"/>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1600" b="1" dirty="0" smtClean="0">
                <a:solidFill>
                  <a:schemeClr val="tx1"/>
                </a:solidFill>
              </a:rPr>
              <a:t>Ordre </a:t>
            </a:r>
            <a:r>
              <a:rPr lang="fr-FR" sz="1600" b="1" dirty="0">
                <a:solidFill>
                  <a:schemeClr val="tx1"/>
                </a:solidFill>
              </a:rPr>
              <a:t>National des Experts Comptables </a:t>
            </a:r>
            <a:endParaRPr kumimoji="0" lang="fr-FR" sz="1600" b="1" i="1" u="none" strike="noStrike" kern="1200" cap="none" spc="0" normalizeH="0" baseline="0" noProof="0" dirty="0">
              <a:ln>
                <a:noFill/>
              </a:ln>
              <a:solidFill>
                <a:schemeClr val="tx1"/>
              </a:solidFill>
              <a:effectLst/>
              <a:uLnTx/>
              <a:uFillTx/>
              <a:latin typeface="+mj-lt"/>
              <a:ea typeface="+mj-ea"/>
              <a:cs typeface="+mj-cs"/>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2024730" y="2348880"/>
            <a:ext cx="6840760" cy="1200329"/>
          </a:xfrm>
          <a:prstGeom prst="rect">
            <a:avLst/>
          </a:prstGeom>
        </p:spPr>
        <p:txBody>
          <a:bodyPr wrap="square">
            <a:spAutoFit/>
          </a:bodyPr>
          <a:lstStyle/>
          <a:p>
            <a:r>
              <a:rPr lang="fr-FR" sz="3600" dirty="0" smtClean="0">
                <a:latin typeface="Times New Roman" panose="02020603050405020304" pitchFamily="18" charset="0"/>
                <a:cs typeface="Times New Roman" panose="02020603050405020304" pitchFamily="18" charset="0"/>
              </a:rPr>
              <a:t>Compétences </a:t>
            </a:r>
            <a:r>
              <a:rPr lang="fr-FR" sz="3600" dirty="0">
                <a:latin typeface="Times New Roman" panose="02020603050405020304" pitchFamily="18" charset="0"/>
                <a:cs typeface="Times New Roman" panose="02020603050405020304" pitchFamily="18" charset="0"/>
              </a:rPr>
              <a:t>et diligences professionnelles</a:t>
            </a:r>
            <a:endParaRPr lang="fr-FR"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Imag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139952" y="4124057"/>
            <a:ext cx="1752600" cy="1971675"/>
          </a:xfrm>
          <a:prstGeom prst="rect">
            <a:avLst/>
          </a:prstGeom>
        </p:spPr>
      </p:pic>
    </p:spTree>
    <p:extLst>
      <p:ext uri="{BB962C8B-B14F-4D97-AF65-F5344CB8AC3E}">
        <p14:creationId xmlns="" xmlns:p14="http://schemas.microsoft.com/office/powerpoint/2010/main" val="1979311895"/>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12268"/>
            <a:ext cx="6840760" cy="5174365"/>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L’expert-comptable doit accomplir ses missions avec compétence, soin et diligence .Pour répondre aux attentes de ses clients il est tenu de conserver en permanence un niveau de connaissances et de compétences professionnelles.</a:t>
            </a: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1746558257"/>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12268"/>
            <a:ext cx="6840760" cy="2257926"/>
          </a:xfrm>
          <a:prstGeom prst="rect">
            <a:avLst/>
          </a:prstGeom>
        </p:spPr>
        <p:txBody>
          <a:bodyPr wrap="square">
            <a:spAutoFit/>
          </a:bodyPr>
          <a:lstStyle/>
          <a:p>
            <a:pPr algn="just"/>
            <a:r>
              <a:rPr lang="fr-FR" sz="3600" dirty="0" smtClean="0">
                <a:solidFill>
                  <a:prstClr val="black"/>
                </a:solidFill>
                <a:latin typeface="Times New Roman" panose="02020603050405020304" pitchFamily="18" charset="0"/>
                <a:cs typeface="Times New Roman" panose="02020603050405020304" pitchFamily="18" charset="0"/>
              </a:rPr>
              <a:t>  </a:t>
            </a:r>
          </a:p>
          <a:p>
            <a:pPr algn="just"/>
            <a:endParaRPr lang="fr-FR" sz="3600" dirty="0" smtClean="0">
              <a:solidFill>
                <a:prstClr val="black"/>
              </a:solidFill>
              <a:latin typeface="Times New Roman" panose="02020603050405020304" pitchFamily="18" charset="0"/>
              <a:cs typeface="Times New Roman" panose="02020603050405020304" pitchFamily="18" charset="0"/>
            </a:endParaRPr>
          </a:p>
          <a:p>
            <a:pPr algn="just"/>
            <a:r>
              <a:rPr lang="fr-FR" sz="3600" dirty="0" smtClean="0">
                <a:solidFill>
                  <a:prstClr val="black"/>
                </a:solidFill>
                <a:latin typeface="Times New Roman" panose="02020603050405020304" pitchFamily="18" charset="0"/>
                <a:cs typeface="Times New Roman" panose="02020603050405020304" pitchFamily="18" charset="0"/>
              </a:rPr>
              <a:t>    Confidentialité</a:t>
            </a: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2" name="Imag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5445110" y="2969994"/>
            <a:ext cx="2857500" cy="1600200"/>
          </a:xfrm>
          <a:prstGeom prst="rect">
            <a:avLst/>
          </a:prstGeom>
        </p:spPr>
      </p:pic>
    </p:spTree>
    <p:extLst>
      <p:ext uri="{BB962C8B-B14F-4D97-AF65-F5344CB8AC3E}">
        <p14:creationId xmlns="" xmlns:p14="http://schemas.microsoft.com/office/powerpoint/2010/main" val="885493841"/>
      </p:ext>
    </p:extLst>
  </p:cSld>
  <p:clrMapOvr>
    <a:masterClrMapping/>
  </p:clrMapOvr>
  <mc:AlternateContent xmlns:mc="http://schemas.openxmlformats.org/markup-compatibility/2006">
    <mc:Choice xmlns=""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12268"/>
            <a:ext cx="6840760" cy="5174365"/>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L’expert-comptable est tenu de respecter la confidentialité des informations recueillies au cours de la prestation de ses travaux. Ce devoir de confidentialité continue de s'appliquer même après la fin de la relation avec son </a:t>
            </a:r>
            <a:r>
              <a:rPr lang="fr-FR" sz="3600" dirty="0" smtClean="0">
                <a:latin typeface="Times New Roman" panose="02020603050405020304" pitchFamily="18" charset="0"/>
                <a:cs typeface="Times New Roman" panose="02020603050405020304" pitchFamily="18" charset="0"/>
              </a:rPr>
              <a:t>client.</a:t>
            </a:r>
            <a:endParaRPr lang="fr-FR" sz="3600" dirty="0">
              <a:latin typeface="Times New Roman" panose="02020603050405020304" pitchFamily="18" charset="0"/>
              <a:cs typeface="Times New Roman" panose="02020603050405020304" pitchFamily="18" charset="0"/>
            </a:endParaRP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1872488973"/>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12268"/>
            <a:ext cx="6840760" cy="4620367"/>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Il ne doit pas utiliser ces informations ou les divulguer sans une autorisation écrite, sauf en cas de devoir de divulgation </a:t>
            </a:r>
            <a:r>
              <a:rPr lang="fr-FR" sz="3600" dirty="0" smtClean="0">
                <a:latin typeface="Times New Roman" panose="02020603050405020304" pitchFamily="18" charset="0"/>
                <a:cs typeface="Times New Roman" panose="02020603050405020304" pitchFamily="18" charset="0"/>
              </a:rPr>
              <a:t>imposé </a:t>
            </a:r>
            <a:r>
              <a:rPr lang="fr-FR" sz="3600" dirty="0">
                <a:latin typeface="Times New Roman" panose="02020603050405020304" pitchFamily="18" charset="0"/>
                <a:cs typeface="Times New Roman" panose="02020603050405020304" pitchFamily="18" charset="0"/>
              </a:rPr>
              <a:t>par des textes législatifs ou réglementaires.</a:t>
            </a: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1717630053"/>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a:solidFill>
                  <a:schemeClr val="tx1"/>
                </a:solidFill>
                <a:latin typeface="Times New Roman" panose="02020603050405020304" pitchFamily="18" charset="0"/>
                <a:cs typeface="Times New Roman" panose="02020603050405020304" pitchFamily="18" charset="0"/>
              </a:rPr>
              <a:t>Ordre National des Experts Comptables </a:t>
            </a:r>
            <a:endParaRPr lang="fr-FR" sz="2000" b="1" i="1" dirty="0">
              <a:solidFill>
                <a:schemeClr val="tx1"/>
              </a:solidFill>
              <a:latin typeface="Times New Roman" panose="02020603050405020304" pitchFamily="18" charset="0"/>
              <a:cs typeface="Times New Roman" panose="02020603050405020304" pitchFamily="18" charset="0"/>
            </a:endParaRPr>
          </a:p>
        </p:txBody>
      </p:sp>
      <p:sp>
        <p:nvSpPr>
          <p:cNvPr id="13" name="Titre 1"/>
          <p:cNvSpPr txBox="1">
            <a:spLocks/>
          </p:cNvSpPr>
          <p:nvPr/>
        </p:nvSpPr>
        <p:spPr>
          <a:xfrm>
            <a:off x="1357290" y="3257423"/>
            <a:ext cx="6429420" cy="941234"/>
          </a:xfrm>
          <a:prstGeom prst="rect">
            <a:avLst/>
          </a:prstGeom>
        </p:spPr>
        <p:style>
          <a:lnRef idx="0">
            <a:scrgbClr r="0" g="0" b="0"/>
          </a:lnRef>
          <a:fillRef idx="1003">
            <a:schemeClr val="lt1"/>
          </a:fillRef>
          <a:effectRef idx="0">
            <a:scrgbClr r="0" g="0" b="0"/>
          </a:effectRef>
          <a:fontRef idx="major"/>
        </p:style>
        <p:txBody>
          <a:bodyPr vert="horz" lIns="91440" tIns="45720" rIns="91440" bIns="45720" rtlCol="0" anchor="ctr">
            <a:noAutofit/>
          </a:bodyPr>
          <a:lstStyle/>
          <a:p>
            <a:pPr algn="ctr">
              <a:spcBef>
                <a:spcPct val="0"/>
              </a:spcBef>
              <a:defRPr/>
            </a:pPr>
            <a:endParaRPr lang="fr-FR" sz="2800" b="1" i="1" dirty="0" smtClean="0">
              <a:solidFill>
                <a:srgbClr val="C00000"/>
              </a:solidFill>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r-FR" sz="2800" b="1" i="1" u="none" strike="noStrike" kern="1200" cap="none" spc="0" normalizeH="0" baseline="0" noProof="0" dirty="0" smtClean="0">
              <a:ln>
                <a:noFill/>
              </a:ln>
              <a:solidFill>
                <a:schemeClr val="tx1"/>
              </a:solidFill>
              <a:effectLst/>
              <a:uLnTx/>
              <a:uFillTx/>
              <a:latin typeface="+mj-lt"/>
              <a:ea typeface="+mj-ea"/>
              <a:cs typeface="+mj-cs"/>
            </a:endParaRPr>
          </a:p>
          <a:p>
            <a:pPr algn="ctr">
              <a:spcBef>
                <a:spcPct val="0"/>
              </a:spcBef>
              <a:defRPr/>
            </a:pPr>
            <a:endParaRPr lang="fr-FR" sz="2800" b="1" i="1" dirty="0" smtClean="0"/>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2" name="Rectangle 1"/>
          <p:cNvSpPr/>
          <p:nvPr/>
        </p:nvSpPr>
        <p:spPr>
          <a:xfrm>
            <a:off x="1412890" y="2127602"/>
            <a:ext cx="6975534" cy="3785652"/>
          </a:xfrm>
          <a:prstGeom prst="rect">
            <a:avLst/>
          </a:prstGeom>
        </p:spPr>
        <p:txBody>
          <a:bodyPr wrap="square">
            <a:spAutoFit/>
          </a:bodyPr>
          <a:lstStyle/>
          <a:p>
            <a:r>
              <a:rPr lang="fr-FR" sz="2400" b="1" dirty="0">
                <a:latin typeface="Times New Roman" panose="02020603050405020304" pitchFamily="18" charset="0"/>
                <a:cs typeface="Times New Roman" panose="02020603050405020304" pitchFamily="18" charset="0"/>
              </a:rPr>
              <a:t>Sommaire</a:t>
            </a:r>
          </a:p>
          <a:p>
            <a:r>
              <a:rPr lang="fr-FR" sz="2400" b="1" dirty="0" smtClean="0">
                <a:latin typeface="Times New Roman" panose="02020603050405020304" pitchFamily="18" charset="0"/>
                <a:cs typeface="Times New Roman" panose="02020603050405020304" pitchFamily="18" charset="0"/>
              </a:rPr>
              <a:t> I  - </a:t>
            </a:r>
            <a:r>
              <a:rPr lang="fr-FR" sz="2400" b="1" dirty="0">
                <a:latin typeface="Times New Roman" panose="02020603050405020304" pitchFamily="18" charset="0"/>
                <a:cs typeface="Times New Roman" panose="02020603050405020304" pitchFamily="18" charset="0"/>
              </a:rPr>
              <a:t>Introduction</a:t>
            </a:r>
          </a:p>
          <a:p>
            <a:r>
              <a:rPr lang="fr-FR" sz="2400" b="1" dirty="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II - Le code de déontologie</a:t>
            </a:r>
            <a:endParaRPr lang="fr-FR" sz="2400" b="1" dirty="0">
              <a:latin typeface="Times New Roman" panose="02020603050405020304" pitchFamily="18" charset="0"/>
              <a:cs typeface="Times New Roman" panose="02020603050405020304" pitchFamily="18" charset="0"/>
            </a:endParaRPr>
          </a:p>
          <a:p>
            <a:pPr lvl="1">
              <a:buFontTx/>
              <a:buChar char="-"/>
            </a:pPr>
            <a:r>
              <a:rPr lang="fr-FR" sz="2400" b="1" dirty="0">
                <a:latin typeface="Times New Roman" panose="02020603050405020304" pitchFamily="18" charset="0"/>
                <a:cs typeface="Times New Roman" panose="02020603050405020304" pitchFamily="18" charset="0"/>
              </a:rPr>
              <a:t> 1) </a:t>
            </a:r>
            <a:r>
              <a:rPr lang="fr-FR" sz="2400" b="1" dirty="0" smtClean="0">
                <a:latin typeface="Times New Roman" panose="02020603050405020304" pitchFamily="18" charset="0"/>
                <a:cs typeface="Times New Roman" panose="02020603050405020304" pitchFamily="18" charset="0"/>
              </a:rPr>
              <a:t>Les obligations du professionnel envers</a:t>
            </a:r>
          </a:p>
          <a:p>
            <a:pPr lvl="1"/>
            <a:r>
              <a:rPr lang="fr-FR" sz="2400" b="1" dirty="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      ses </a:t>
            </a:r>
            <a:r>
              <a:rPr lang="fr-FR" sz="2400" b="1" dirty="0">
                <a:latin typeface="Times New Roman" panose="02020603050405020304" pitchFamily="18" charset="0"/>
                <a:cs typeface="Times New Roman" panose="02020603050405020304" pitchFamily="18" charset="0"/>
              </a:rPr>
              <a:t>clients</a:t>
            </a:r>
          </a:p>
          <a:p>
            <a:pPr lvl="1">
              <a:buFontTx/>
              <a:buChar char="-"/>
            </a:pPr>
            <a:r>
              <a:rPr lang="fr-FR" sz="2400" b="1" dirty="0">
                <a:latin typeface="Times New Roman" panose="02020603050405020304" pitchFamily="18" charset="0"/>
                <a:cs typeface="Times New Roman" panose="02020603050405020304" pitchFamily="18" charset="0"/>
              </a:rPr>
              <a:t> 2) ) </a:t>
            </a:r>
            <a:r>
              <a:rPr lang="fr-FR" sz="2400" b="1" dirty="0" smtClean="0">
                <a:latin typeface="Times New Roman" panose="02020603050405020304" pitchFamily="18" charset="0"/>
                <a:cs typeface="Times New Roman" panose="02020603050405020304" pitchFamily="18" charset="0"/>
              </a:rPr>
              <a:t>Les </a:t>
            </a:r>
            <a:r>
              <a:rPr lang="fr-FR" sz="2400" b="1" dirty="0">
                <a:latin typeface="Times New Roman" panose="02020603050405020304" pitchFamily="18" charset="0"/>
                <a:cs typeface="Times New Roman" panose="02020603050405020304" pitchFamily="18" charset="0"/>
              </a:rPr>
              <a:t>obligations du professionnel </a:t>
            </a:r>
            <a:r>
              <a:rPr lang="fr-FR" sz="2400" b="1" dirty="0" smtClean="0">
                <a:latin typeface="Times New Roman" panose="02020603050405020304" pitchFamily="18" charset="0"/>
                <a:cs typeface="Times New Roman" panose="02020603050405020304" pitchFamily="18" charset="0"/>
              </a:rPr>
              <a:t>dans ses</a:t>
            </a:r>
          </a:p>
          <a:p>
            <a:pPr lvl="1"/>
            <a:r>
              <a:rPr lang="fr-FR" sz="2400" b="1" dirty="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rapports avec ses </a:t>
            </a:r>
            <a:r>
              <a:rPr lang="fr-FR" sz="2400" b="1" dirty="0" smtClean="0">
                <a:latin typeface="Times New Roman" panose="02020603050405020304" pitchFamily="18" charset="0"/>
                <a:cs typeface="Times New Roman" panose="02020603050405020304" pitchFamily="18" charset="0"/>
              </a:rPr>
              <a:t>pairs  </a:t>
            </a:r>
          </a:p>
          <a:p>
            <a:pPr lvl="1">
              <a:buFontTx/>
              <a:buChar char="-"/>
            </a:pPr>
            <a:r>
              <a:rPr lang="fr-FR" sz="2400" b="1" dirty="0" smtClean="0">
                <a:latin typeface="Times New Roman" panose="02020603050405020304" pitchFamily="18" charset="0"/>
                <a:cs typeface="Times New Roman" panose="02020603050405020304" pitchFamily="18" charset="0"/>
              </a:rPr>
              <a:t> 3</a:t>
            </a:r>
            <a:r>
              <a:rPr lang="fr-FR" sz="2400" b="1" dirty="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Dispositions diverses</a:t>
            </a:r>
            <a:endParaRPr lang="fr-FR" sz="2400" b="1" dirty="0">
              <a:latin typeface="Times New Roman" panose="02020603050405020304" pitchFamily="18" charset="0"/>
              <a:cs typeface="Times New Roman" panose="02020603050405020304" pitchFamily="18" charset="0"/>
            </a:endParaRPr>
          </a:p>
          <a:p>
            <a:pPr lvl="1">
              <a:buFontTx/>
              <a:buChar char="-"/>
            </a:pPr>
            <a:r>
              <a:rPr lang="fr-FR" sz="2400" b="1" dirty="0">
                <a:latin typeface="Times New Roman" panose="02020603050405020304" pitchFamily="18" charset="0"/>
                <a:cs typeface="Times New Roman" panose="02020603050405020304" pitchFamily="18" charset="0"/>
              </a:rPr>
              <a:t> 4) </a:t>
            </a:r>
            <a:r>
              <a:rPr lang="fr-FR" sz="2400" b="1" dirty="0" smtClean="0">
                <a:latin typeface="Times New Roman" panose="02020603050405020304" pitchFamily="18" charset="0"/>
                <a:cs typeface="Times New Roman" panose="02020603050405020304" pitchFamily="18" charset="0"/>
              </a:rPr>
              <a:t>Publicité et démarchage</a:t>
            </a:r>
            <a:endParaRPr lang="fr-FR" sz="2400" b="1" dirty="0">
              <a:latin typeface="Times New Roman" panose="02020603050405020304" pitchFamily="18" charset="0"/>
              <a:cs typeface="Times New Roman" panose="02020603050405020304" pitchFamily="18" charset="0"/>
            </a:endParaRPr>
          </a:p>
          <a:p>
            <a:r>
              <a:rPr lang="fr-FR" sz="2400" b="1" dirty="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III - Conclusion </a:t>
            </a:r>
            <a:endParaRPr lang="fr-F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64200107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Effect transition="in" filter="wipe(down)">
                                      <p:cBhvr>
                                        <p:cTn id="23" dur="580">
                                          <p:stCondLst>
                                            <p:cond delay="0"/>
                                          </p:stCondLst>
                                        </p:cTn>
                                        <p:tgtEl>
                                          <p:spTgt spid="2">
                                            <p:txEl>
                                              <p:pRg st="1" end="1"/>
                                            </p:txEl>
                                          </p:spTgt>
                                        </p:tgtEl>
                                      </p:cBhvr>
                                    </p:animEffect>
                                    <p:anim calcmode="lin" valueType="num">
                                      <p:cBhvr>
                                        <p:cTn id="24"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xEl>
                                              <p:pRg st="1" end="1"/>
                                            </p:txEl>
                                          </p:spTgt>
                                        </p:tgtEl>
                                      </p:cBhvr>
                                      <p:to x="100000" y="60000"/>
                                    </p:animScale>
                                    <p:animScale>
                                      <p:cBhvr>
                                        <p:cTn id="30" dur="166" decel="50000">
                                          <p:stCondLst>
                                            <p:cond delay="676"/>
                                          </p:stCondLst>
                                        </p:cTn>
                                        <p:tgtEl>
                                          <p:spTgt spid="2">
                                            <p:txEl>
                                              <p:pRg st="1" end="1"/>
                                            </p:txEl>
                                          </p:spTgt>
                                        </p:tgtEl>
                                      </p:cBhvr>
                                      <p:to x="100000" y="100000"/>
                                    </p:animScale>
                                    <p:animScale>
                                      <p:cBhvr>
                                        <p:cTn id="31" dur="26">
                                          <p:stCondLst>
                                            <p:cond delay="1312"/>
                                          </p:stCondLst>
                                        </p:cTn>
                                        <p:tgtEl>
                                          <p:spTgt spid="2">
                                            <p:txEl>
                                              <p:pRg st="1" end="1"/>
                                            </p:txEl>
                                          </p:spTgt>
                                        </p:tgtEl>
                                      </p:cBhvr>
                                      <p:to x="100000" y="80000"/>
                                    </p:animScale>
                                    <p:animScale>
                                      <p:cBhvr>
                                        <p:cTn id="32" dur="166" decel="50000">
                                          <p:stCondLst>
                                            <p:cond delay="1338"/>
                                          </p:stCondLst>
                                        </p:cTn>
                                        <p:tgtEl>
                                          <p:spTgt spid="2">
                                            <p:txEl>
                                              <p:pRg st="1" end="1"/>
                                            </p:txEl>
                                          </p:spTgt>
                                        </p:tgtEl>
                                      </p:cBhvr>
                                      <p:to x="100000" y="100000"/>
                                    </p:animScale>
                                    <p:animScale>
                                      <p:cBhvr>
                                        <p:cTn id="33" dur="26">
                                          <p:stCondLst>
                                            <p:cond delay="1642"/>
                                          </p:stCondLst>
                                        </p:cTn>
                                        <p:tgtEl>
                                          <p:spTgt spid="2">
                                            <p:txEl>
                                              <p:pRg st="1" end="1"/>
                                            </p:txEl>
                                          </p:spTgt>
                                        </p:tgtEl>
                                      </p:cBhvr>
                                      <p:to x="100000" y="90000"/>
                                    </p:animScale>
                                    <p:animScale>
                                      <p:cBhvr>
                                        <p:cTn id="34" dur="166" decel="50000">
                                          <p:stCondLst>
                                            <p:cond delay="1668"/>
                                          </p:stCondLst>
                                        </p:cTn>
                                        <p:tgtEl>
                                          <p:spTgt spid="2">
                                            <p:txEl>
                                              <p:pRg st="1" end="1"/>
                                            </p:txEl>
                                          </p:spTgt>
                                        </p:tgtEl>
                                      </p:cBhvr>
                                      <p:to x="100000" y="100000"/>
                                    </p:animScale>
                                    <p:animScale>
                                      <p:cBhvr>
                                        <p:cTn id="35" dur="26">
                                          <p:stCondLst>
                                            <p:cond delay="1808"/>
                                          </p:stCondLst>
                                        </p:cTn>
                                        <p:tgtEl>
                                          <p:spTgt spid="2">
                                            <p:txEl>
                                              <p:pRg st="1" end="1"/>
                                            </p:txEl>
                                          </p:spTgt>
                                        </p:tgtEl>
                                      </p:cBhvr>
                                      <p:to x="100000" y="95000"/>
                                    </p:animScale>
                                    <p:animScale>
                                      <p:cBhvr>
                                        <p:cTn id="36" dur="166" decel="50000">
                                          <p:stCondLst>
                                            <p:cond delay="1834"/>
                                          </p:stCondLst>
                                        </p:cTn>
                                        <p:tgtEl>
                                          <p:spTgt spid="2">
                                            <p:txEl>
                                              <p:pRg st="1" end="1"/>
                                            </p:txEl>
                                          </p:spTgt>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Effect transition="in" filter="wipe(down)">
                                      <p:cBhvr>
                                        <p:cTn id="39" dur="580">
                                          <p:stCondLst>
                                            <p:cond delay="0"/>
                                          </p:stCondLst>
                                        </p:cTn>
                                        <p:tgtEl>
                                          <p:spTgt spid="2">
                                            <p:txEl>
                                              <p:pRg st="2" end="2"/>
                                            </p:txEl>
                                          </p:spTgt>
                                        </p:tgtEl>
                                      </p:cBhvr>
                                    </p:animEffect>
                                    <p:anim calcmode="lin" valueType="num">
                                      <p:cBhvr>
                                        <p:cTn id="40"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2">
                                            <p:txEl>
                                              <p:pRg st="2" end="2"/>
                                            </p:txEl>
                                          </p:spTgt>
                                        </p:tgtEl>
                                      </p:cBhvr>
                                      <p:to x="100000" y="60000"/>
                                    </p:animScale>
                                    <p:animScale>
                                      <p:cBhvr>
                                        <p:cTn id="46" dur="166" decel="50000">
                                          <p:stCondLst>
                                            <p:cond delay="676"/>
                                          </p:stCondLst>
                                        </p:cTn>
                                        <p:tgtEl>
                                          <p:spTgt spid="2">
                                            <p:txEl>
                                              <p:pRg st="2" end="2"/>
                                            </p:txEl>
                                          </p:spTgt>
                                        </p:tgtEl>
                                      </p:cBhvr>
                                      <p:to x="100000" y="100000"/>
                                    </p:animScale>
                                    <p:animScale>
                                      <p:cBhvr>
                                        <p:cTn id="47" dur="26">
                                          <p:stCondLst>
                                            <p:cond delay="1312"/>
                                          </p:stCondLst>
                                        </p:cTn>
                                        <p:tgtEl>
                                          <p:spTgt spid="2">
                                            <p:txEl>
                                              <p:pRg st="2" end="2"/>
                                            </p:txEl>
                                          </p:spTgt>
                                        </p:tgtEl>
                                      </p:cBhvr>
                                      <p:to x="100000" y="80000"/>
                                    </p:animScale>
                                    <p:animScale>
                                      <p:cBhvr>
                                        <p:cTn id="48" dur="166" decel="50000">
                                          <p:stCondLst>
                                            <p:cond delay="1338"/>
                                          </p:stCondLst>
                                        </p:cTn>
                                        <p:tgtEl>
                                          <p:spTgt spid="2">
                                            <p:txEl>
                                              <p:pRg st="2" end="2"/>
                                            </p:txEl>
                                          </p:spTgt>
                                        </p:tgtEl>
                                      </p:cBhvr>
                                      <p:to x="100000" y="100000"/>
                                    </p:animScale>
                                    <p:animScale>
                                      <p:cBhvr>
                                        <p:cTn id="49" dur="26">
                                          <p:stCondLst>
                                            <p:cond delay="1642"/>
                                          </p:stCondLst>
                                        </p:cTn>
                                        <p:tgtEl>
                                          <p:spTgt spid="2">
                                            <p:txEl>
                                              <p:pRg st="2" end="2"/>
                                            </p:txEl>
                                          </p:spTgt>
                                        </p:tgtEl>
                                      </p:cBhvr>
                                      <p:to x="100000" y="90000"/>
                                    </p:animScale>
                                    <p:animScale>
                                      <p:cBhvr>
                                        <p:cTn id="50" dur="166" decel="50000">
                                          <p:stCondLst>
                                            <p:cond delay="1668"/>
                                          </p:stCondLst>
                                        </p:cTn>
                                        <p:tgtEl>
                                          <p:spTgt spid="2">
                                            <p:txEl>
                                              <p:pRg st="2" end="2"/>
                                            </p:txEl>
                                          </p:spTgt>
                                        </p:tgtEl>
                                      </p:cBhvr>
                                      <p:to x="100000" y="100000"/>
                                    </p:animScale>
                                    <p:animScale>
                                      <p:cBhvr>
                                        <p:cTn id="51" dur="26">
                                          <p:stCondLst>
                                            <p:cond delay="1808"/>
                                          </p:stCondLst>
                                        </p:cTn>
                                        <p:tgtEl>
                                          <p:spTgt spid="2">
                                            <p:txEl>
                                              <p:pRg st="2" end="2"/>
                                            </p:txEl>
                                          </p:spTgt>
                                        </p:tgtEl>
                                      </p:cBhvr>
                                      <p:to x="100000" y="95000"/>
                                    </p:animScale>
                                    <p:animScale>
                                      <p:cBhvr>
                                        <p:cTn id="52" dur="166" decel="50000">
                                          <p:stCondLst>
                                            <p:cond delay="1834"/>
                                          </p:stCondLst>
                                        </p:cTn>
                                        <p:tgtEl>
                                          <p:spTgt spid="2">
                                            <p:txEl>
                                              <p:pRg st="2" end="2"/>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2">
                                            <p:txEl>
                                              <p:pRg st="3" end="3"/>
                                            </p:txEl>
                                          </p:spTgt>
                                        </p:tgtEl>
                                        <p:attrNameLst>
                                          <p:attrName>style.visibility</p:attrName>
                                        </p:attrNameLst>
                                      </p:cBhvr>
                                      <p:to>
                                        <p:strVal val="visible"/>
                                      </p:to>
                                    </p:set>
                                    <p:animEffect transition="in" filter="wipe(down)">
                                      <p:cBhvr>
                                        <p:cTn id="55" dur="580">
                                          <p:stCondLst>
                                            <p:cond delay="0"/>
                                          </p:stCondLst>
                                        </p:cTn>
                                        <p:tgtEl>
                                          <p:spTgt spid="2">
                                            <p:txEl>
                                              <p:pRg st="3" end="3"/>
                                            </p:txEl>
                                          </p:spTgt>
                                        </p:tgtEl>
                                      </p:cBhvr>
                                    </p:animEffect>
                                    <p:anim calcmode="lin" valueType="num">
                                      <p:cBhvr>
                                        <p:cTn id="56"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2">
                                            <p:txEl>
                                              <p:pRg st="3" end="3"/>
                                            </p:txEl>
                                          </p:spTgt>
                                        </p:tgtEl>
                                      </p:cBhvr>
                                      <p:to x="100000" y="60000"/>
                                    </p:animScale>
                                    <p:animScale>
                                      <p:cBhvr>
                                        <p:cTn id="62" dur="166" decel="50000">
                                          <p:stCondLst>
                                            <p:cond delay="676"/>
                                          </p:stCondLst>
                                        </p:cTn>
                                        <p:tgtEl>
                                          <p:spTgt spid="2">
                                            <p:txEl>
                                              <p:pRg st="3" end="3"/>
                                            </p:txEl>
                                          </p:spTgt>
                                        </p:tgtEl>
                                      </p:cBhvr>
                                      <p:to x="100000" y="100000"/>
                                    </p:animScale>
                                    <p:animScale>
                                      <p:cBhvr>
                                        <p:cTn id="63" dur="26">
                                          <p:stCondLst>
                                            <p:cond delay="1312"/>
                                          </p:stCondLst>
                                        </p:cTn>
                                        <p:tgtEl>
                                          <p:spTgt spid="2">
                                            <p:txEl>
                                              <p:pRg st="3" end="3"/>
                                            </p:txEl>
                                          </p:spTgt>
                                        </p:tgtEl>
                                      </p:cBhvr>
                                      <p:to x="100000" y="80000"/>
                                    </p:animScale>
                                    <p:animScale>
                                      <p:cBhvr>
                                        <p:cTn id="64" dur="166" decel="50000">
                                          <p:stCondLst>
                                            <p:cond delay="1338"/>
                                          </p:stCondLst>
                                        </p:cTn>
                                        <p:tgtEl>
                                          <p:spTgt spid="2">
                                            <p:txEl>
                                              <p:pRg st="3" end="3"/>
                                            </p:txEl>
                                          </p:spTgt>
                                        </p:tgtEl>
                                      </p:cBhvr>
                                      <p:to x="100000" y="100000"/>
                                    </p:animScale>
                                    <p:animScale>
                                      <p:cBhvr>
                                        <p:cTn id="65" dur="26">
                                          <p:stCondLst>
                                            <p:cond delay="1642"/>
                                          </p:stCondLst>
                                        </p:cTn>
                                        <p:tgtEl>
                                          <p:spTgt spid="2">
                                            <p:txEl>
                                              <p:pRg st="3" end="3"/>
                                            </p:txEl>
                                          </p:spTgt>
                                        </p:tgtEl>
                                      </p:cBhvr>
                                      <p:to x="100000" y="90000"/>
                                    </p:animScale>
                                    <p:animScale>
                                      <p:cBhvr>
                                        <p:cTn id="66" dur="166" decel="50000">
                                          <p:stCondLst>
                                            <p:cond delay="1668"/>
                                          </p:stCondLst>
                                        </p:cTn>
                                        <p:tgtEl>
                                          <p:spTgt spid="2">
                                            <p:txEl>
                                              <p:pRg st="3" end="3"/>
                                            </p:txEl>
                                          </p:spTgt>
                                        </p:tgtEl>
                                      </p:cBhvr>
                                      <p:to x="100000" y="100000"/>
                                    </p:animScale>
                                    <p:animScale>
                                      <p:cBhvr>
                                        <p:cTn id="67" dur="26">
                                          <p:stCondLst>
                                            <p:cond delay="1808"/>
                                          </p:stCondLst>
                                        </p:cTn>
                                        <p:tgtEl>
                                          <p:spTgt spid="2">
                                            <p:txEl>
                                              <p:pRg st="3" end="3"/>
                                            </p:txEl>
                                          </p:spTgt>
                                        </p:tgtEl>
                                      </p:cBhvr>
                                      <p:to x="100000" y="95000"/>
                                    </p:animScale>
                                    <p:animScale>
                                      <p:cBhvr>
                                        <p:cTn id="68" dur="166" decel="50000">
                                          <p:stCondLst>
                                            <p:cond delay="1834"/>
                                          </p:stCondLst>
                                        </p:cTn>
                                        <p:tgtEl>
                                          <p:spTgt spid="2">
                                            <p:txEl>
                                              <p:pRg st="3" end="3"/>
                                            </p:txEl>
                                          </p:spTgt>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2">
                                            <p:txEl>
                                              <p:pRg st="4" end="4"/>
                                            </p:txEl>
                                          </p:spTgt>
                                        </p:tgtEl>
                                        <p:attrNameLst>
                                          <p:attrName>style.visibility</p:attrName>
                                        </p:attrNameLst>
                                      </p:cBhvr>
                                      <p:to>
                                        <p:strVal val="visible"/>
                                      </p:to>
                                    </p:set>
                                    <p:animEffect transition="in" filter="wipe(down)">
                                      <p:cBhvr>
                                        <p:cTn id="71" dur="580">
                                          <p:stCondLst>
                                            <p:cond delay="0"/>
                                          </p:stCondLst>
                                        </p:cTn>
                                        <p:tgtEl>
                                          <p:spTgt spid="2">
                                            <p:txEl>
                                              <p:pRg st="4" end="4"/>
                                            </p:txEl>
                                          </p:spTgt>
                                        </p:tgtEl>
                                      </p:cBhvr>
                                    </p:animEffect>
                                    <p:anim calcmode="lin" valueType="num">
                                      <p:cBhvr>
                                        <p:cTn id="72" dur="1822" tmFilter="0,0; 0.14,0.36; 0.43,0.73; 0.71,0.91; 1.0,1.0">
                                          <p:stCondLst>
                                            <p:cond delay="0"/>
                                          </p:stCondLst>
                                        </p:cTn>
                                        <p:tgtEl>
                                          <p:spTgt spid="2">
                                            <p:txEl>
                                              <p:pRg st="4" end="4"/>
                                            </p:txEl>
                                          </p:spTgt>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2">
                                            <p:txEl>
                                              <p:pRg st="4" end="4"/>
                                            </p:txEl>
                                          </p:spTgt>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2">
                                            <p:txEl>
                                              <p:pRg st="4" end="4"/>
                                            </p:txEl>
                                          </p:spTgt>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2">
                                            <p:txEl>
                                              <p:pRg st="4" end="4"/>
                                            </p:txEl>
                                          </p:spTgt>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2">
                                            <p:txEl>
                                              <p:pRg st="4" end="4"/>
                                            </p:txEl>
                                          </p:spTgt>
                                        </p:tgtEl>
                                        <p:attrNameLst>
                                          <p:attrName>ppt_y</p:attrName>
                                        </p:attrNameLst>
                                      </p:cBhvr>
                                      <p:tavLst>
                                        <p:tav tm="0" fmla="#ppt_y-sin(pi*$)/81">
                                          <p:val>
                                            <p:fltVal val="0"/>
                                          </p:val>
                                        </p:tav>
                                        <p:tav tm="100000">
                                          <p:val>
                                            <p:fltVal val="1"/>
                                          </p:val>
                                        </p:tav>
                                      </p:tavLst>
                                    </p:anim>
                                    <p:animScale>
                                      <p:cBhvr>
                                        <p:cTn id="77" dur="26">
                                          <p:stCondLst>
                                            <p:cond delay="650"/>
                                          </p:stCondLst>
                                        </p:cTn>
                                        <p:tgtEl>
                                          <p:spTgt spid="2">
                                            <p:txEl>
                                              <p:pRg st="4" end="4"/>
                                            </p:txEl>
                                          </p:spTgt>
                                        </p:tgtEl>
                                      </p:cBhvr>
                                      <p:to x="100000" y="60000"/>
                                    </p:animScale>
                                    <p:animScale>
                                      <p:cBhvr>
                                        <p:cTn id="78" dur="166" decel="50000">
                                          <p:stCondLst>
                                            <p:cond delay="676"/>
                                          </p:stCondLst>
                                        </p:cTn>
                                        <p:tgtEl>
                                          <p:spTgt spid="2">
                                            <p:txEl>
                                              <p:pRg st="4" end="4"/>
                                            </p:txEl>
                                          </p:spTgt>
                                        </p:tgtEl>
                                      </p:cBhvr>
                                      <p:to x="100000" y="100000"/>
                                    </p:animScale>
                                    <p:animScale>
                                      <p:cBhvr>
                                        <p:cTn id="79" dur="26">
                                          <p:stCondLst>
                                            <p:cond delay="1312"/>
                                          </p:stCondLst>
                                        </p:cTn>
                                        <p:tgtEl>
                                          <p:spTgt spid="2">
                                            <p:txEl>
                                              <p:pRg st="4" end="4"/>
                                            </p:txEl>
                                          </p:spTgt>
                                        </p:tgtEl>
                                      </p:cBhvr>
                                      <p:to x="100000" y="80000"/>
                                    </p:animScale>
                                    <p:animScale>
                                      <p:cBhvr>
                                        <p:cTn id="80" dur="166" decel="50000">
                                          <p:stCondLst>
                                            <p:cond delay="1338"/>
                                          </p:stCondLst>
                                        </p:cTn>
                                        <p:tgtEl>
                                          <p:spTgt spid="2">
                                            <p:txEl>
                                              <p:pRg st="4" end="4"/>
                                            </p:txEl>
                                          </p:spTgt>
                                        </p:tgtEl>
                                      </p:cBhvr>
                                      <p:to x="100000" y="100000"/>
                                    </p:animScale>
                                    <p:animScale>
                                      <p:cBhvr>
                                        <p:cTn id="81" dur="26">
                                          <p:stCondLst>
                                            <p:cond delay="1642"/>
                                          </p:stCondLst>
                                        </p:cTn>
                                        <p:tgtEl>
                                          <p:spTgt spid="2">
                                            <p:txEl>
                                              <p:pRg st="4" end="4"/>
                                            </p:txEl>
                                          </p:spTgt>
                                        </p:tgtEl>
                                      </p:cBhvr>
                                      <p:to x="100000" y="90000"/>
                                    </p:animScale>
                                    <p:animScale>
                                      <p:cBhvr>
                                        <p:cTn id="82" dur="166" decel="50000">
                                          <p:stCondLst>
                                            <p:cond delay="1668"/>
                                          </p:stCondLst>
                                        </p:cTn>
                                        <p:tgtEl>
                                          <p:spTgt spid="2">
                                            <p:txEl>
                                              <p:pRg st="4" end="4"/>
                                            </p:txEl>
                                          </p:spTgt>
                                        </p:tgtEl>
                                      </p:cBhvr>
                                      <p:to x="100000" y="100000"/>
                                    </p:animScale>
                                    <p:animScale>
                                      <p:cBhvr>
                                        <p:cTn id="83" dur="26">
                                          <p:stCondLst>
                                            <p:cond delay="1808"/>
                                          </p:stCondLst>
                                        </p:cTn>
                                        <p:tgtEl>
                                          <p:spTgt spid="2">
                                            <p:txEl>
                                              <p:pRg st="4" end="4"/>
                                            </p:txEl>
                                          </p:spTgt>
                                        </p:tgtEl>
                                      </p:cBhvr>
                                      <p:to x="100000" y="95000"/>
                                    </p:animScale>
                                    <p:animScale>
                                      <p:cBhvr>
                                        <p:cTn id="84" dur="166" decel="50000">
                                          <p:stCondLst>
                                            <p:cond delay="1834"/>
                                          </p:stCondLst>
                                        </p:cTn>
                                        <p:tgtEl>
                                          <p:spTgt spid="2">
                                            <p:txEl>
                                              <p:pRg st="4" end="4"/>
                                            </p:txEl>
                                          </p:spTgt>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2">
                                            <p:txEl>
                                              <p:pRg st="5" end="5"/>
                                            </p:txEl>
                                          </p:spTgt>
                                        </p:tgtEl>
                                        <p:attrNameLst>
                                          <p:attrName>style.visibility</p:attrName>
                                        </p:attrNameLst>
                                      </p:cBhvr>
                                      <p:to>
                                        <p:strVal val="visible"/>
                                      </p:to>
                                    </p:set>
                                    <p:animEffect transition="in" filter="wipe(down)">
                                      <p:cBhvr>
                                        <p:cTn id="87" dur="580">
                                          <p:stCondLst>
                                            <p:cond delay="0"/>
                                          </p:stCondLst>
                                        </p:cTn>
                                        <p:tgtEl>
                                          <p:spTgt spid="2">
                                            <p:txEl>
                                              <p:pRg st="5" end="5"/>
                                            </p:txEl>
                                          </p:spTgt>
                                        </p:tgtEl>
                                      </p:cBhvr>
                                    </p:animEffect>
                                    <p:anim calcmode="lin" valueType="num">
                                      <p:cBhvr>
                                        <p:cTn id="88" dur="1822" tmFilter="0,0; 0.14,0.36; 0.43,0.73; 0.71,0.91; 1.0,1.0">
                                          <p:stCondLst>
                                            <p:cond delay="0"/>
                                          </p:stCondLst>
                                        </p:cTn>
                                        <p:tgtEl>
                                          <p:spTgt spid="2">
                                            <p:txEl>
                                              <p:pRg st="5" end="5"/>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
                                            <p:txEl>
                                              <p:pRg st="5" end="5"/>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
                                            <p:txEl>
                                              <p:pRg st="5" end="5"/>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
                                            <p:txEl>
                                              <p:pRg st="5" end="5"/>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
                                            <p:txEl>
                                              <p:pRg st="5" end="5"/>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2">
                                            <p:txEl>
                                              <p:pRg st="5" end="5"/>
                                            </p:txEl>
                                          </p:spTgt>
                                        </p:tgtEl>
                                      </p:cBhvr>
                                      <p:to x="100000" y="60000"/>
                                    </p:animScale>
                                    <p:animScale>
                                      <p:cBhvr>
                                        <p:cTn id="94" dur="166" decel="50000">
                                          <p:stCondLst>
                                            <p:cond delay="676"/>
                                          </p:stCondLst>
                                        </p:cTn>
                                        <p:tgtEl>
                                          <p:spTgt spid="2">
                                            <p:txEl>
                                              <p:pRg st="5" end="5"/>
                                            </p:txEl>
                                          </p:spTgt>
                                        </p:tgtEl>
                                      </p:cBhvr>
                                      <p:to x="100000" y="100000"/>
                                    </p:animScale>
                                    <p:animScale>
                                      <p:cBhvr>
                                        <p:cTn id="95" dur="26">
                                          <p:stCondLst>
                                            <p:cond delay="1312"/>
                                          </p:stCondLst>
                                        </p:cTn>
                                        <p:tgtEl>
                                          <p:spTgt spid="2">
                                            <p:txEl>
                                              <p:pRg st="5" end="5"/>
                                            </p:txEl>
                                          </p:spTgt>
                                        </p:tgtEl>
                                      </p:cBhvr>
                                      <p:to x="100000" y="80000"/>
                                    </p:animScale>
                                    <p:animScale>
                                      <p:cBhvr>
                                        <p:cTn id="96" dur="166" decel="50000">
                                          <p:stCondLst>
                                            <p:cond delay="1338"/>
                                          </p:stCondLst>
                                        </p:cTn>
                                        <p:tgtEl>
                                          <p:spTgt spid="2">
                                            <p:txEl>
                                              <p:pRg st="5" end="5"/>
                                            </p:txEl>
                                          </p:spTgt>
                                        </p:tgtEl>
                                      </p:cBhvr>
                                      <p:to x="100000" y="100000"/>
                                    </p:animScale>
                                    <p:animScale>
                                      <p:cBhvr>
                                        <p:cTn id="97" dur="26">
                                          <p:stCondLst>
                                            <p:cond delay="1642"/>
                                          </p:stCondLst>
                                        </p:cTn>
                                        <p:tgtEl>
                                          <p:spTgt spid="2">
                                            <p:txEl>
                                              <p:pRg st="5" end="5"/>
                                            </p:txEl>
                                          </p:spTgt>
                                        </p:tgtEl>
                                      </p:cBhvr>
                                      <p:to x="100000" y="90000"/>
                                    </p:animScale>
                                    <p:animScale>
                                      <p:cBhvr>
                                        <p:cTn id="98" dur="166" decel="50000">
                                          <p:stCondLst>
                                            <p:cond delay="1668"/>
                                          </p:stCondLst>
                                        </p:cTn>
                                        <p:tgtEl>
                                          <p:spTgt spid="2">
                                            <p:txEl>
                                              <p:pRg st="5" end="5"/>
                                            </p:txEl>
                                          </p:spTgt>
                                        </p:tgtEl>
                                      </p:cBhvr>
                                      <p:to x="100000" y="100000"/>
                                    </p:animScale>
                                    <p:animScale>
                                      <p:cBhvr>
                                        <p:cTn id="99" dur="26">
                                          <p:stCondLst>
                                            <p:cond delay="1808"/>
                                          </p:stCondLst>
                                        </p:cTn>
                                        <p:tgtEl>
                                          <p:spTgt spid="2">
                                            <p:txEl>
                                              <p:pRg st="5" end="5"/>
                                            </p:txEl>
                                          </p:spTgt>
                                        </p:tgtEl>
                                      </p:cBhvr>
                                      <p:to x="100000" y="95000"/>
                                    </p:animScale>
                                    <p:animScale>
                                      <p:cBhvr>
                                        <p:cTn id="100" dur="166" decel="50000">
                                          <p:stCondLst>
                                            <p:cond delay="1834"/>
                                          </p:stCondLst>
                                        </p:cTn>
                                        <p:tgtEl>
                                          <p:spTgt spid="2">
                                            <p:txEl>
                                              <p:pRg st="5" end="5"/>
                                            </p:txEl>
                                          </p:spTgt>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2">
                                            <p:txEl>
                                              <p:pRg st="6" end="6"/>
                                            </p:txEl>
                                          </p:spTgt>
                                        </p:tgtEl>
                                        <p:attrNameLst>
                                          <p:attrName>style.visibility</p:attrName>
                                        </p:attrNameLst>
                                      </p:cBhvr>
                                      <p:to>
                                        <p:strVal val="visible"/>
                                      </p:to>
                                    </p:set>
                                    <p:animEffect transition="in" filter="wipe(down)">
                                      <p:cBhvr>
                                        <p:cTn id="103" dur="580">
                                          <p:stCondLst>
                                            <p:cond delay="0"/>
                                          </p:stCondLst>
                                        </p:cTn>
                                        <p:tgtEl>
                                          <p:spTgt spid="2">
                                            <p:txEl>
                                              <p:pRg st="6" end="6"/>
                                            </p:txEl>
                                          </p:spTgt>
                                        </p:tgtEl>
                                      </p:cBhvr>
                                    </p:animEffect>
                                    <p:anim calcmode="lin" valueType="num">
                                      <p:cBhvr>
                                        <p:cTn id="104" dur="1822" tmFilter="0,0; 0.14,0.36; 0.43,0.73; 0.71,0.91; 1.0,1.0">
                                          <p:stCondLst>
                                            <p:cond delay="0"/>
                                          </p:stCondLst>
                                        </p:cTn>
                                        <p:tgtEl>
                                          <p:spTgt spid="2">
                                            <p:txEl>
                                              <p:pRg st="6" end="6"/>
                                            </p:txEl>
                                          </p:spTgt>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2">
                                            <p:txEl>
                                              <p:pRg st="6" end="6"/>
                                            </p:txEl>
                                          </p:spTgt>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2">
                                            <p:txEl>
                                              <p:pRg st="6" end="6"/>
                                            </p:txEl>
                                          </p:spTgt>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2">
                                            <p:txEl>
                                              <p:pRg st="6" end="6"/>
                                            </p:txEl>
                                          </p:spTgt>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2">
                                            <p:txEl>
                                              <p:pRg st="6" end="6"/>
                                            </p:txEl>
                                          </p:spTgt>
                                        </p:tgtEl>
                                        <p:attrNameLst>
                                          <p:attrName>ppt_y</p:attrName>
                                        </p:attrNameLst>
                                      </p:cBhvr>
                                      <p:tavLst>
                                        <p:tav tm="0" fmla="#ppt_y-sin(pi*$)/81">
                                          <p:val>
                                            <p:fltVal val="0"/>
                                          </p:val>
                                        </p:tav>
                                        <p:tav tm="100000">
                                          <p:val>
                                            <p:fltVal val="1"/>
                                          </p:val>
                                        </p:tav>
                                      </p:tavLst>
                                    </p:anim>
                                    <p:animScale>
                                      <p:cBhvr>
                                        <p:cTn id="109" dur="26">
                                          <p:stCondLst>
                                            <p:cond delay="650"/>
                                          </p:stCondLst>
                                        </p:cTn>
                                        <p:tgtEl>
                                          <p:spTgt spid="2">
                                            <p:txEl>
                                              <p:pRg st="6" end="6"/>
                                            </p:txEl>
                                          </p:spTgt>
                                        </p:tgtEl>
                                      </p:cBhvr>
                                      <p:to x="100000" y="60000"/>
                                    </p:animScale>
                                    <p:animScale>
                                      <p:cBhvr>
                                        <p:cTn id="110" dur="166" decel="50000">
                                          <p:stCondLst>
                                            <p:cond delay="676"/>
                                          </p:stCondLst>
                                        </p:cTn>
                                        <p:tgtEl>
                                          <p:spTgt spid="2">
                                            <p:txEl>
                                              <p:pRg st="6" end="6"/>
                                            </p:txEl>
                                          </p:spTgt>
                                        </p:tgtEl>
                                      </p:cBhvr>
                                      <p:to x="100000" y="100000"/>
                                    </p:animScale>
                                    <p:animScale>
                                      <p:cBhvr>
                                        <p:cTn id="111" dur="26">
                                          <p:stCondLst>
                                            <p:cond delay="1312"/>
                                          </p:stCondLst>
                                        </p:cTn>
                                        <p:tgtEl>
                                          <p:spTgt spid="2">
                                            <p:txEl>
                                              <p:pRg st="6" end="6"/>
                                            </p:txEl>
                                          </p:spTgt>
                                        </p:tgtEl>
                                      </p:cBhvr>
                                      <p:to x="100000" y="80000"/>
                                    </p:animScale>
                                    <p:animScale>
                                      <p:cBhvr>
                                        <p:cTn id="112" dur="166" decel="50000">
                                          <p:stCondLst>
                                            <p:cond delay="1338"/>
                                          </p:stCondLst>
                                        </p:cTn>
                                        <p:tgtEl>
                                          <p:spTgt spid="2">
                                            <p:txEl>
                                              <p:pRg st="6" end="6"/>
                                            </p:txEl>
                                          </p:spTgt>
                                        </p:tgtEl>
                                      </p:cBhvr>
                                      <p:to x="100000" y="100000"/>
                                    </p:animScale>
                                    <p:animScale>
                                      <p:cBhvr>
                                        <p:cTn id="113" dur="26">
                                          <p:stCondLst>
                                            <p:cond delay="1642"/>
                                          </p:stCondLst>
                                        </p:cTn>
                                        <p:tgtEl>
                                          <p:spTgt spid="2">
                                            <p:txEl>
                                              <p:pRg st="6" end="6"/>
                                            </p:txEl>
                                          </p:spTgt>
                                        </p:tgtEl>
                                      </p:cBhvr>
                                      <p:to x="100000" y="90000"/>
                                    </p:animScale>
                                    <p:animScale>
                                      <p:cBhvr>
                                        <p:cTn id="114" dur="166" decel="50000">
                                          <p:stCondLst>
                                            <p:cond delay="1668"/>
                                          </p:stCondLst>
                                        </p:cTn>
                                        <p:tgtEl>
                                          <p:spTgt spid="2">
                                            <p:txEl>
                                              <p:pRg st="6" end="6"/>
                                            </p:txEl>
                                          </p:spTgt>
                                        </p:tgtEl>
                                      </p:cBhvr>
                                      <p:to x="100000" y="100000"/>
                                    </p:animScale>
                                    <p:animScale>
                                      <p:cBhvr>
                                        <p:cTn id="115" dur="26">
                                          <p:stCondLst>
                                            <p:cond delay="1808"/>
                                          </p:stCondLst>
                                        </p:cTn>
                                        <p:tgtEl>
                                          <p:spTgt spid="2">
                                            <p:txEl>
                                              <p:pRg st="6" end="6"/>
                                            </p:txEl>
                                          </p:spTgt>
                                        </p:tgtEl>
                                      </p:cBhvr>
                                      <p:to x="100000" y="95000"/>
                                    </p:animScale>
                                    <p:animScale>
                                      <p:cBhvr>
                                        <p:cTn id="116" dur="166" decel="50000">
                                          <p:stCondLst>
                                            <p:cond delay="1834"/>
                                          </p:stCondLst>
                                        </p:cTn>
                                        <p:tgtEl>
                                          <p:spTgt spid="2">
                                            <p:txEl>
                                              <p:pRg st="6" end="6"/>
                                            </p:txEl>
                                          </p:spTgt>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2">
                                            <p:txEl>
                                              <p:pRg st="7" end="7"/>
                                            </p:txEl>
                                          </p:spTgt>
                                        </p:tgtEl>
                                        <p:attrNameLst>
                                          <p:attrName>style.visibility</p:attrName>
                                        </p:attrNameLst>
                                      </p:cBhvr>
                                      <p:to>
                                        <p:strVal val="visible"/>
                                      </p:to>
                                    </p:set>
                                    <p:animEffect transition="in" filter="wipe(down)">
                                      <p:cBhvr>
                                        <p:cTn id="119" dur="580">
                                          <p:stCondLst>
                                            <p:cond delay="0"/>
                                          </p:stCondLst>
                                        </p:cTn>
                                        <p:tgtEl>
                                          <p:spTgt spid="2">
                                            <p:txEl>
                                              <p:pRg st="7" end="7"/>
                                            </p:txEl>
                                          </p:spTgt>
                                        </p:tgtEl>
                                      </p:cBhvr>
                                    </p:animEffect>
                                    <p:anim calcmode="lin" valueType="num">
                                      <p:cBhvr>
                                        <p:cTn id="120" dur="1822" tmFilter="0,0; 0.14,0.36; 0.43,0.73; 0.71,0.91; 1.0,1.0">
                                          <p:stCondLst>
                                            <p:cond delay="0"/>
                                          </p:stCondLst>
                                        </p:cTn>
                                        <p:tgtEl>
                                          <p:spTgt spid="2">
                                            <p:txEl>
                                              <p:pRg st="7" end="7"/>
                                            </p:txEl>
                                          </p:spTgt>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2">
                                            <p:txEl>
                                              <p:pRg st="7" end="7"/>
                                            </p:txEl>
                                          </p:spTgt>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2">
                                            <p:txEl>
                                              <p:pRg st="7" end="7"/>
                                            </p:txEl>
                                          </p:spTgt>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2">
                                            <p:txEl>
                                              <p:pRg st="7" end="7"/>
                                            </p:txEl>
                                          </p:spTgt>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2">
                                            <p:txEl>
                                              <p:pRg st="7" end="7"/>
                                            </p:txEl>
                                          </p:spTgt>
                                        </p:tgtEl>
                                        <p:attrNameLst>
                                          <p:attrName>ppt_y</p:attrName>
                                        </p:attrNameLst>
                                      </p:cBhvr>
                                      <p:tavLst>
                                        <p:tav tm="0" fmla="#ppt_y-sin(pi*$)/81">
                                          <p:val>
                                            <p:fltVal val="0"/>
                                          </p:val>
                                        </p:tav>
                                        <p:tav tm="100000">
                                          <p:val>
                                            <p:fltVal val="1"/>
                                          </p:val>
                                        </p:tav>
                                      </p:tavLst>
                                    </p:anim>
                                    <p:animScale>
                                      <p:cBhvr>
                                        <p:cTn id="125" dur="26">
                                          <p:stCondLst>
                                            <p:cond delay="650"/>
                                          </p:stCondLst>
                                        </p:cTn>
                                        <p:tgtEl>
                                          <p:spTgt spid="2">
                                            <p:txEl>
                                              <p:pRg st="7" end="7"/>
                                            </p:txEl>
                                          </p:spTgt>
                                        </p:tgtEl>
                                      </p:cBhvr>
                                      <p:to x="100000" y="60000"/>
                                    </p:animScale>
                                    <p:animScale>
                                      <p:cBhvr>
                                        <p:cTn id="126" dur="166" decel="50000">
                                          <p:stCondLst>
                                            <p:cond delay="676"/>
                                          </p:stCondLst>
                                        </p:cTn>
                                        <p:tgtEl>
                                          <p:spTgt spid="2">
                                            <p:txEl>
                                              <p:pRg st="7" end="7"/>
                                            </p:txEl>
                                          </p:spTgt>
                                        </p:tgtEl>
                                      </p:cBhvr>
                                      <p:to x="100000" y="100000"/>
                                    </p:animScale>
                                    <p:animScale>
                                      <p:cBhvr>
                                        <p:cTn id="127" dur="26">
                                          <p:stCondLst>
                                            <p:cond delay="1312"/>
                                          </p:stCondLst>
                                        </p:cTn>
                                        <p:tgtEl>
                                          <p:spTgt spid="2">
                                            <p:txEl>
                                              <p:pRg st="7" end="7"/>
                                            </p:txEl>
                                          </p:spTgt>
                                        </p:tgtEl>
                                      </p:cBhvr>
                                      <p:to x="100000" y="80000"/>
                                    </p:animScale>
                                    <p:animScale>
                                      <p:cBhvr>
                                        <p:cTn id="128" dur="166" decel="50000">
                                          <p:stCondLst>
                                            <p:cond delay="1338"/>
                                          </p:stCondLst>
                                        </p:cTn>
                                        <p:tgtEl>
                                          <p:spTgt spid="2">
                                            <p:txEl>
                                              <p:pRg st="7" end="7"/>
                                            </p:txEl>
                                          </p:spTgt>
                                        </p:tgtEl>
                                      </p:cBhvr>
                                      <p:to x="100000" y="100000"/>
                                    </p:animScale>
                                    <p:animScale>
                                      <p:cBhvr>
                                        <p:cTn id="129" dur="26">
                                          <p:stCondLst>
                                            <p:cond delay="1642"/>
                                          </p:stCondLst>
                                        </p:cTn>
                                        <p:tgtEl>
                                          <p:spTgt spid="2">
                                            <p:txEl>
                                              <p:pRg st="7" end="7"/>
                                            </p:txEl>
                                          </p:spTgt>
                                        </p:tgtEl>
                                      </p:cBhvr>
                                      <p:to x="100000" y="90000"/>
                                    </p:animScale>
                                    <p:animScale>
                                      <p:cBhvr>
                                        <p:cTn id="130" dur="166" decel="50000">
                                          <p:stCondLst>
                                            <p:cond delay="1668"/>
                                          </p:stCondLst>
                                        </p:cTn>
                                        <p:tgtEl>
                                          <p:spTgt spid="2">
                                            <p:txEl>
                                              <p:pRg st="7" end="7"/>
                                            </p:txEl>
                                          </p:spTgt>
                                        </p:tgtEl>
                                      </p:cBhvr>
                                      <p:to x="100000" y="100000"/>
                                    </p:animScale>
                                    <p:animScale>
                                      <p:cBhvr>
                                        <p:cTn id="131" dur="26">
                                          <p:stCondLst>
                                            <p:cond delay="1808"/>
                                          </p:stCondLst>
                                        </p:cTn>
                                        <p:tgtEl>
                                          <p:spTgt spid="2">
                                            <p:txEl>
                                              <p:pRg st="7" end="7"/>
                                            </p:txEl>
                                          </p:spTgt>
                                        </p:tgtEl>
                                      </p:cBhvr>
                                      <p:to x="100000" y="95000"/>
                                    </p:animScale>
                                    <p:animScale>
                                      <p:cBhvr>
                                        <p:cTn id="132" dur="166" decel="50000">
                                          <p:stCondLst>
                                            <p:cond delay="1834"/>
                                          </p:stCondLst>
                                        </p:cTn>
                                        <p:tgtEl>
                                          <p:spTgt spid="2">
                                            <p:txEl>
                                              <p:pRg st="7" end="7"/>
                                            </p:txEl>
                                          </p:spTgt>
                                        </p:tgtEl>
                                      </p:cBhvr>
                                      <p:to x="100000" y="100000"/>
                                    </p:animScale>
                                  </p:childTnLst>
                                </p:cTn>
                              </p:par>
                              <p:par>
                                <p:cTn id="133" presetID="26" presetClass="entr" presetSubtype="0" fill="hold" nodeType="withEffect">
                                  <p:stCondLst>
                                    <p:cond delay="0"/>
                                  </p:stCondLst>
                                  <p:childTnLst>
                                    <p:set>
                                      <p:cBhvr>
                                        <p:cTn id="134" dur="1" fill="hold">
                                          <p:stCondLst>
                                            <p:cond delay="0"/>
                                          </p:stCondLst>
                                        </p:cTn>
                                        <p:tgtEl>
                                          <p:spTgt spid="2">
                                            <p:txEl>
                                              <p:pRg st="8" end="8"/>
                                            </p:txEl>
                                          </p:spTgt>
                                        </p:tgtEl>
                                        <p:attrNameLst>
                                          <p:attrName>style.visibility</p:attrName>
                                        </p:attrNameLst>
                                      </p:cBhvr>
                                      <p:to>
                                        <p:strVal val="visible"/>
                                      </p:to>
                                    </p:set>
                                    <p:animEffect transition="in" filter="wipe(down)">
                                      <p:cBhvr>
                                        <p:cTn id="135" dur="580">
                                          <p:stCondLst>
                                            <p:cond delay="0"/>
                                          </p:stCondLst>
                                        </p:cTn>
                                        <p:tgtEl>
                                          <p:spTgt spid="2">
                                            <p:txEl>
                                              <p:pRg st="8" end="8"/>
                                            </p:txEl>
                                          </p:spTgt>
                                        </p:tgtEl>
                                      </p:cBhvr>
                                    </p:animEffect>
                                    <p:anim calcmode="lin" valueType="num">
                                      <p:cBhvr>
                                        <p:cTn id="136" dur="1822" tmFilter="0,0; 0.14,0.36; 0.43,0.73; 0.71,0.91; 1.0,1.0">
                                          <p:stCondLst>
                                            <p:cond delay="0"/>
                                          </p:stCondLst>
                                        </p:cTn>
                                        <p:tgtEl>
                                          <p:spTgt spid="2">
                                            <p:txEl>
                                              <p:pRg st="8" end="8"/>
                                            </p:txEl>
                                          </p:spTgt>
                                        </p:tgtEl>
                                        <p:attrNameLst>
                                          <p:attrName>ppt_x</p:attrName>
                                        </p:attrNameLst>
                                      </p:cBhvr>
                                      <p:tavLst>
                                        <p:tav tm="0">
                                          <p:val>
                                            <p:strVal val="#ppt_x-0.25"/>
                                          </p:val>
                                        </p:tav>
                                        <p:tav tm="100000">
                                          <p:val>
                                            <p:strVal val="#ppt_x"/>
                                          </p:val>
                                        </p:tav>
                                      </p:tavLst>
                                    </p:anim>
                                    <p:anim calcmode="lin" valueType="num">
                                      <p:cBhvr>
                                        <p:cTn id="137" dur="664" tmFilter="0.0,0.0; 0.25,0.07; 0.50,0.2; 0.75,0.467; 1.0,1.0">
                                          <p:stCondLst>
                                            <p:cond delay="0"/>
                                          </p:stCondLst>
                                        </p:cTn>
                                        <p:tgtEl>
                                          <p:spTgt spid="2">
                                            <p:txEl>
                                              <p:pRg st="8" end="8"/>
                                            </p:txEl>
                                          </p:spTgt>
                                        </p:tgtEl>
                                        <p:attrNameLst>
                                          <p:attrName>ppt_y</p:attrName>
                                        </p:attrNameLst>
                                      </p:cBhvr>
                                      <p:tavLst>
                                        <p:tav tm="0" fmla="#ppt_y-sin(pi*$)/3">
                                          <p:val>
                                            <p:fltVal val="0.5"/>
                                          </p:val>
                                        </p:tav>
                                        <p:tav tm="100000">
                                          <p:val>
                                            <p:fltVal val="1"/>
                                          </p:val>
                                        </p:tav>
                                      </p:tavLst>
                                    </p:anim>
                                    <p:anim calcmode="lin" valueType="num">
                                      <p:cBhvr>
                                        <p:cTn id="138" dur="664" tmFilter="0, 0; 0.125,0.2665; 0.25,0.4; 0.375,0.465; 0.5,0.5;  0.625,0.535; 0.75,0.6; 0.875,0.7335; 1,1">
                                          <p:stCondLst>
                                            <p:cond delay="664"/>
                                          </p:stCondLst>
                                        </p:cTn>
                                        <p:tgtEl>
                                          <p:spTgt spid="2">
                                            <p:txEl>
                                              <p:pRg st="8" end="8"/>
                                            </p:txEl>
                                          </p:spTgt>
                                        </p:tgtEl>
                                        <p:attrNameLst>
                                          <p:attrName>ppt_y</p:attrName>
                                        </p:attrNameLst>
                                      </p:cBhvr>
                                      <p:tavLst>
                                        <p:tav tm="0" fmla="#ppt_y-sin(pi*$)/9">
                                          <p:val>
                                            <p:fltVal val="0"/>
                                          </p:val>
                                        </p:tav>
                                        <p:tav tm="100000">
                                          <p:val>
                                            <p:fltVal val="1"/>
                                          </p:val>
                                        </p:tav>
                                      </p:tavLst>
                                    </p:anim>
                                    <p:anim calcmode="lin" valueType="num">
                                      <p:cBhvr>
                                        <p:cTn id="139" dur="332" tmFilter="0, 0; 0.125,0.2665; 0.25,0.4; 0.375,0.465; 0.5,0.5;  0.625,0.535; 0.75,0.6; 0.875,0.7335; 1,1">
                                          <p:stCondLst>
                                            <p:cond delay="1324"/>
                                          </p:stCondLst>
                                        </p:cTn>
                                        <p:tgtEl>
                                          <p:spTgt spid="2">
                                            <p:txEl>
                                              <p:pRg st="8" end="8"/>
                                            </p:txEl>
                                          </p:spTgt>
                                        </p:tgtEl>
                                        <p:attrNameLst>
                                          <p:attrName>ppt_y</p:attrName>
                                        </p:attrNameLst>
                                      </p:cBhvr>
                                      <p:tavLst>
                                        <p:tav tm="0" fmla="#ppt_y-sin(pi*$)/27">
                                          <p:val>
                                            <p:fltVal val="0"/>
                                          </p:val>
                                        </p:tav>
                                        <p:tav tm="100000">
                                          <p:val>
                                            <p:fltVal val="1"/>
                                          </p:val>
                                        </p:tav>
                                      </p:tavLst>
                                    </p:anim>
                                    <p:anim calcmode="lin" valueType="num">
                                      <p:cBhvr>
                                        <p:cTn id="140" dur="164" tmFilter="0, 0; 0.125,0.2665; 0.25,0.4; 0.375,0.465; 0.5,0.5;  0.625,0.535; 0.75,0.6; 0.875,0.7335; 1,1">
                                          <p:stCondLst>
                                            <p:cond delay="1656"/>
                                          </p:stCondLst>
                                        </p:cTn>
                                        <p:tgtEl>
                                          <p:spTgt spid="2">
                                            <p:txEl>
                                              <p:pRg st="8" end="8"/>
                                            </p:txEl>
                                          </p:spTgt>
                                        </p:tgtEl>
                                        <p:attrNameLst>
                                          <p:attrName>ppt_y</p:attrName>
                                        </p:attrNameLst>
                                      </p:cBhvr>
                                      <p:tavLst>
                                        <p:tav tm="0" fmla="#ppt_y-sin(pi*$)/81">
                                          <p:val>
                                            <p:fltVal val="0"/>
                                          </p:val>
                                        </p:tav>
                                        <p:tav tm="100000">
                                          <p:val>
                                            <p:fltVal val="1"/>
                                          </p:val>
                                        </p:tav>
                                      </p:tavLst>
                                    </p:anim>
                                    <p:animScale>
                                      <p:cBhvr>
                                        <p:cTn id="141" dur="26">
                                          <p:stCondLst>
                                            <p:cond delay="650"/>
                                          </p:stCondLst>
                                        </p:cTn>
                                        <p:tgtEl>
                                          <p:spTgt spid="2">
                                            <p:txEl>
                                              <p:pRg st="8" end="8"/>
                                            </p:txEl>
                                          </p:spTgt>
                                        </p:tgtEl>
                                      </p:cBhvr>
                                      <p:to x="100000" y="60000"/>
                                    </p:animScale>
                                    <p:animScale>
                                      <p:cBhvr>
                                        <p:cTn id="142" dur="166" decel="50000">
                                          <p:stCondLst>
                                            <p:cond delay="676"/>
                                          </p:stCondLst>
                                        </p:cTn>
                                        <p:tgtEl>
                                          <p:spTgt spid="2">
                                            <p:txEl>
                                              <p:pRg st="8" end="8"/>
                                            </p:txEl>
                                          </p:spTgt>
                                        </p:tgtEl>
                                      </p:cBhvr>
                                      <p:to x="100000" y="100000"/>
                                    </p:animScale>
                                    <p:animScale>
                                      <p:cBhvr>
                                        <p:cTn id="143" dur="26">
                                          <p:stCondLst>
                                            <p:cond delay="1312"/>
                                          </p:stCondLst>
                                        </p:cTn>
                                        <p:tgtEl>
                                          <p:spTgt spid="2">
                                            <p:txEl>
                                              <p:pRg st="8" end="8"/>
                                            </p:txEl>
                                          </p:spTgt>
                                        </p:tgtEl>
                                      </p:cBhvr>
                                      <p:to x="100000" y="80000"/>
                                    </p:animScale>
                                    <p:animScale>
                                      <p:cBhvr>
                                        <p:cTn id="144" dur="166" decel="50000">
                                          <p:stCondLst>
                                            <p:cond delay="1338"/>
                                          </p:stCondLst>
                                        </p:cTn>
                                        <p:tgtEl>
                                          <p:spTgt spid="2">
                                            <p:txEl>
                                              <p:pRg st="8" end="8"/>
                                            </p:txEl>
                                          </p:spTgt>
                                        </p:tgtEl>
                                      </p:cBhvr>
                                      <p:to x="100000" y="100000"/>
                                    </p:animScale>
                                    <p:animScale>
                                      <p:cBhvr>
                                        <p:cTn id="145" dur="26">
                                          <p:stCondLst>
                                            <p:cond delay="1642"/>
                                          </p:stCondLst>
                                        </p:cTn>
                                        <p:tgtEl>
                                          <p:spTgt spid="2">
                                            <p:txEl>
                                              <p:pRg st="8" end="8"/>
                                            </p:txEl>
                                          </p:spTgt>
                                        </p:tgtEl>
                                      </p:cBhvr>
                                      <p:to x="100000" y="90000"/>
                                    </p:animScale>
                                    <p:animScale>
                                      <p:cBhvr>
                                        <p:cTn id="146" dur="166" decel="50000">
                                          <p:stCondLst>
                                            <p:cond delay="1668"/>
                                          </p:stCondLst>
                                        </p:cTn>
                                        <p:tgtEl>
                                          <p:spTgt spid="2">
                                            <p:txEl>
                                              <p:pRg st="8" end="8"/>
                                            </p:txEl>
                                          </p:spTgt>
                                        </p:tgtEl>
                                      </p:cBhvr>
                                      <p:to x="100000" y="100000"/>
                                    </p:animScale>
                                    <p:animScale>
                                      <p:cBhvr>
                                        <p:cTn id="147" dur="26">
                                          <p:stCondLst>
                                            <p:cond delay="1808"/>
                                          </p:stCondLst>
                                        </p:cTn>
                                        <p:tgtEl>
                                          <p:spTgt spid="2">
                                            <p:txEl>
                                              <p:pRg st="8" end="8"/>
                                            </p:txEl>
                                          </p:spTgt>
                                        </p:tgtEl>
                                      </p:cBhvr>
                                      <p:to x="100000" y="95000"/>
                                    </p:animScale>
                                    <p:animScale>
                                      <p:cBhvr>
                                        <p:cTn id="148" dur="166" decel="50000">
                                          <p:stCondLst>
                                            <p:cond delay="1834"/>
                                          </p:stCondLst>
                                        </p:cTn>
                                        <p:tgtEl>
                                          <p:spTgt spid="2">
                                            <p:txEl>
                                              <p:pRg st="8" end="8"/>
                                            </p:txEl>
                                          </p:spTgt>
                                        </p:tgtEl>
                                      </p:cBhvr>
                                      <p:to x="100000" y="100000"/>
                                    </p:animScale>
                                  </p:childTnLst>
                                </p:cTn>
                              </p:par>
                              <p:par>
                                <p:cTn id="149" presetID="26" presetClass="entr" presetSubtype="0" fill="hold" nodeType="withEffect">
                                  <p:stCondLst>
                                    <p:cond delay="0"/>
                                  </p:stCondLst>
                                  <p:childTnLst>
                                    <p:set>
                                      <p:cBhvr>
                                        <p:cTn id="150" dur="1" fill="hold">
                                          <p:stCondLst>
                                            <p:cond delay="0"/>
                                          </p:stCondLst>
                                        </p:cTn>
                                        <p:tgtEl>
                                          <p:spTgt spid="2">
                                            <p:txEl>
                                              <p:pRg st="9" end="9"/>
                                            </p:txEl>
                                          </p:spTgt>
                                        </p:tgtEl>
                                        <p:attrNameLst>
                                          <p:attrName>style.visibility</p:attrName>
                                        </p:attrNameLst>
                                      </p:cBhvr>
                                      <p:to>
                                        <p:strVal val="visible"/>
                                      </p:to>
                                    </p:set>
                                    <p:animEffect transition="in" filter="wipe(down)">
                                      <p:cBhvr>
                                        <p:cTn id="151" dur="580">
                                          <p:stCondLst>
                                            <p:cond delay="0"/>
                                          </p:stCondLst>
                                        </p:cTn>
                                        <p:tgtEl>
                                          <p:spTgt spid="2">
                                            <p:txEl>
                                              <p:pRg st="9" end="9"/>
                                            </p:txEl>
                                          </p:spTgt>
                                        </p:tgtEl>
                                      </p:cBhvr>
                                    </p:animEffect>
                                    <p:anim calcmode="lin" valueType="num">
                                      <p:cBhvr>
                                        <p:cTn id="152" dur="1822" tmFilter="0,0; 0.14,0.36; 0.43,0.73; 0.71,0.91; 1.0,1.0">
                                          <p:stCondLst>
                                            <p:cond delay="0"/>
                                          </p:stCondLst>
                                        </p:cTn>
                                        <p:tgtEl>
                                          <p:spTgt spid="2">
                                            <p:txEl>
                                              <p:pRg st="9" end="9"/>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2">
                                            <p:txEl>
                                              <p:pRg st="9" end="9"/>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2">
                                            <p:txEl>
                                              <p:pRg st="9" end="9"/>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2">
                                            <p:txEl>
                                              <p:pRg st="9" end="9"/>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2">
                                            <p:txEl>
                                              <p:pRg st="9" end="9"/>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2">
                                            <p:txEl>
                                              <p:pRg st="9" end="9"/>
                                            </p:txEl>
                                          </p:spTgt>
                                        </p:tgtEl>
                                      </p:cBhvr>
                                      <p:to x="100000" y="60000"/>
                                    </p:animScale>
                                    <p:animScale>
                                      <p:cBhvr>
                                        <p:cTn id="158" dur="166" decel="50000">
                                          <p:stCondLst>
                                            <p:cond delay="676"/>
                                          </p:stCondLst>
                                        </p:cTn>
                                        <p:tgtEl>
                                          <p:spTgt spid="2">
                                            <p:txEl>
                                              <p:pRg st="9" end="9"/>
                                            </p:txEl>
                                          </p:spTgt>
                                        </p:tgtEl>
                                      </p:cBhvr>
                                      <p:to x="100000" y="100000"/>
                                    </p:animScale>
                                    <p:animScale>
                                      <p:cBhvr>
                                        <p:cTn id="159" dur="26">
                                          <p:stCondLst>
                                            <p:cond delay="1312"/>
                                          </p:stCondLst>
                                        </p:cTn>
                                        <p:tgtEl>
                                          <p:spTgt spid="2">
                                            <p:txEl>
                                              <p:pRg st="9" end="9"/>
                                            </p:txEl>
                                          </p:spTgt>
                                        </p:tgtEl>
                                      </p:cBhvr>
                                      <p:to x="100000" y="80000"/>
                                    </p:animScale>
                                    <p:animScale>
                                      <p:cBhvr>
                                        <p:cTn id="160" dur="166" decel="50000">
                                          <p:stCondLst>
                                            <p:cond delay="1338"/>
                                          </p:stCondLst>
                                        </p:cTn>
                                        <p:tgtEl>
                                          <p:spTgt spid="2">
                                            <p:txEl>
                                              <p:pRg st="9" end="9"/>
                                            </p:txEl>
                                          </p:spTgt>
                                        </p:tgtEl>
                                      </p:cBhvr>
                                      <p:to x="100000" y="100000"/>
                                    </p:animScale>
                                    <p:animScale>
                                      <p:cBhvr>
                                        <p:cTn id="161" dur="26">
                                          <p:stCondLst>
                                            <p:cond delay="1642"/>
                                          </p:stCondLst>
                                        </p:cTn>
                                        <p:tgtEl>
                                          <p:spTgt spid="2">
                                            <p:txEl>
                                              <p:pRg st="9" end="9"/>
                                            </p:txEl>
                                          </p:spTgt>
                                        </p:tgtEl>
                                      </p:cBhvr>
                                      <p:to x="100000" y="90000"/>
                                    </p:animScale>
                                    <p:animScale>
                                      <p:cBhvr>
                                        <p:cTn id="162" dur="166" decel="50000">
                                          <p:stCondLst>
                                            <p:cond delay="1668"/>
                                          </p:stCondLst>
                                        </p:cTn>
                                        <p:tgtEl>
                                          <p:spTgt spid="2">
                                            <p:txEl>
                                              <p:pRg st="9" end="9"/>
                                            </p:txEl>
                                          </p:spTgt>
                                        </p:tgtEl>
                                      </p:cBhvr>
                                      <p:to x="100000" y="100000"/>
                                    </p:animScale>
                                    <p:animScale>
                                      <p:cBhvr>
                                        <p:cTn id="163" dur="26">
                                          <p:stCondLst>
                                            <p:cond delay="1808"/>
                                          </p:stCondLst>
                                        </p:cTn>
                                        <p:tgtEl>
                                          <p:spTgt spid="2">
                                            <p:txEl>
                                              <p:pRg st="9" end="9"/>
                                            </p:txEl>
                                          </p:spTgt>
                                        </p:tgtEl>
                                      </p:cBhvr>
                                      <p:to x="100000" y="95000"/>
                                    </p:animScale>
                                    <p:animScale>
                                      <p:cBhvr>
                                        <p:cTn id="164" dur="166" decel="50000">
                                          <p:stCondLst>
                                            <p:cond delay="1834"/>
                                          </p:stCondLst>
                                        </p:cTn>
                                        <p:tgtEl>
                                          <p:spTgt spid="2">
                                            <p:txEl>
                                              <p:pRg st="9" end="9"/>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12268"/>
            <a:ext cx="6840760" cy="3512372"/>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II doit veiller également à faire observer par son personnel et ses stagiaires l'obligation du secret professionnel.</a:t>
            </a: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3415804325"/>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12268"/>
            <a:ext cx="6840760" cy="4043030"/>
          </a:xfrm>
          <a:prstGeom prst="rect">
            <a:avLst/>
          </a:prstGeom>
        </p:spPr>
        <p:txBody>
          <a:bodyPr wrap="square">
            <a:spAutoFit/>
          </a:bodyPr>
          <a:lstStyle/>
          <a:p>
            <a:pPr algn="just"/>
            <a:endParaRPr lang="fr-FR" sz="3600" dirty="0" smtClean="0">
              <a:latin typeface="Times New Roman" panose="02020603050405020304" pitchFamily="18" charset="0"/>
              <a:cs typeface="Times New Roman" panose="02020603050405020304" pitchFamily="18" charset="0"/>
            </a:endParaRPr>
          </a:p>
          <a:p>
            <a:pPr algn="just"/>
            <a:r>
              <a:rPr lang="fr-FR" sz="3600" dirty="0" smtClean="0">
                <a:latin typeface="Times New Roman" panose="02020603050405020304" pitchFamily="18" charset="0"/>
                <a:cs typeface="Times New Roman" panose="02020603050405020304" pitchFamily="18" charset="0"/>
              </a:rPr>
              <a:t>Il </a:t>
            </a:r>
            <a:r>
              <a:rPr lang="fr-FR" sz="3600" dirty="0">
                <a:latin typeface="Times New Roman" panose="02020603050405020304" pitchFamily="18" charset="0"/>
                <a:cs typeface="Times New Roman" panose="02020603050405020304" pitchFamily="18" charset="0"/>
              </a:rPr>
              <a:t>veille aussi à ce que les personnes qui lui donnent conseil et assistance respectent ce même devoir de confidentialité.</a:t>
            </a: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1944751710"/>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312268"/>
            <a:ext cx="6840760" cy="1322221"/>
          </a:xfrm>
          <a:prstGeom prst="rect">
            <a:avLst/>
          </a:prstGeom>
        </p:spPr>
        <p:txBody>
          <a:bodyPr wrap="square">
            <a:spAutoFit/>
          </a:bodyPr>
          <a:lstStyle/>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r>
              <a:rPr lang="fr-FR" sz="3600" dirty="0" smtClean="0">
                <a:latin typeface="Times New Roman" panose="02020603050405020304" pitchFamily="18" charset="0"/>
                <a:cs typeface="Times New Roman" panose="02020603050405020304" pitchFamily="18" charset="0"/>
              </a:rPr>
              <a:t>Comportement professionnel</a:t>
            </a:r>
            <a:endParaRPr lang="fr-FR" sz="3600"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2" name="Imag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481867" y="3933056"/>
            <a:ext cx="1828800" cy="2505075"/>
          </a:xfrm>
          <a:prstGeom prst="rect">
            <a:avLst/>
          </a:prstGeom>
        </p:spPr>
      </p:pic>
    </p:spTree>
    <p:extLst>
      <p:ext uri="{BB962C8B-B14F-4D97-AF65-F5344CB8AC3E}">
        <p14:creationId xmlns="" xmlns:p14="http://schemas.microsoft.com/office/powerpoint/2010/main" val="2076753009"/>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5728363"/>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La mission de l'expert-comptable est une mission contractuelle qui doit être matérialisée par une convention dans laquelle sont fixées les obligations réciproques sans déroger à la règlementation en vigueur et aux normes professionnelles.</a:t>
            </a: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3499335940"/>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4597028"/>
          </a:xfrm>
          <a:prstGeom prst="rect">
            <a:avLst/>
          </a:prstGeom>
        </p:spPr>
        <p:txBody>
          <a:bodyPr wrap="square">
            <a:spAutoFit/>
          </a:bodyPr>
          <a:lstStyle/>
          <a:p>
            <a:endParaRPr lang="fr-FR" sz="3600" dirty="0" smtClean="0">
              <a:latin typeface="Times New Roman" panose="02020603050405020304" pitchFamily="18" charset="0"/>
              <a:cs typeface="Times New Roman" panose="02020603050405020304" pitchFamily="18" charset="0"/>
            </a:endParaRPr>
          </a:p>
          <a:p>
            <a:r>
              <a:rPr lang="fr-FR" sz="3600" dirty="0" smtClean="0">
                <a:latin typeface="Times New Roman" panose="02020603050405020304" pitchFamily="18" charset="0"/>
                <a:cs typeface="Times New Roman" panose="02020603050405020304" pitchFamily="18" charset="0"/>
              </a:rPr>
              <a:t>L’expert-comptable </a:t>
            </a:r>
            <a:r>
              <a:rPr lang="fr-FR" sz="3600" dirty="0">
                <a:latin typeface="Times New Roman" panose="02020603050405020304" pitchFamily="18" charset="0"/>
                <a:cs typeface="Times New Roman" panose="02020603050405020304" pitchFamily="18" charset="0"/>
              </a:rPr>
              <a:t>qui se trouve dans l’impossibilité d'accomplir sa mission, doit informer son client par tout moyen </a:t>
            </a:r>
            <a:r>
              <a:rPr lang="fr-FR" sz="3600" dirty="0" smtClean="0">
                <a:latin typeface="Times New Roman" panose="02020603050405020304" pitchFamily="18" charset="0"/>
                <a:cs typeface="Times New Roman" panose="02020603050405020304" pitchFamily="18" charset="0"/>
              </a:rPr>
              <a:t>justifié </a:t>
            </a:r>
            <a:r>
              <a:rPr lang="fr-FR" sz="3600" dirty="0">
                <a:latin typeface="Times New Roman" panose="02020603050405020304" pitchFamily="18" charset="0"/>
                <a:cs typeface="Times New Roman" panose="02020603050405020304" pitchFamily="18" charset="0"/>
              </a:rPr>
              <a:t>et lui restituer ses documents.</a:t>
            </a: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2409422371"/>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5174365"/>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Mais il lui est interdit de démissionner pour se soustraire à ses obligations contractuelles dans le cas de la déclaration de sommes ou d’opérations soupçonnées d'être d'origine illicite et rémission de son opinion sur les comptes.</a:t>
            </a: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3007634471"/>
      </p:ext>
    </p:extLst>
  </p:cSld>
  <p:clrMapOvr>
    <a:masterClrMapping/>
  </p:clrMapOvr>
  <mc:AlternateContent xmlns:mc="http://schemas.openxmlformats.org/markup-compatibility/2006">
    <mc:Choice xmlns=""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7236296" cy="2565702"/>
          </a:xfrm>
          <a:prstGeom prst="rect">
            <a:avLst/>
          </a:prstGeom>
        </p:spPr>
        <p:txBody>
          <a:bodyPr wrap="square">
            <a:spAutoFit/>
          </a:bodyPr>
          <a:lstStyle/>
          <a:p>
            <a:pPr algn="ctr"/>
            <a:endParaRPr lang="fr-FR" sz="2800" b="1" dirty="0" smtClean="0">
              <a:latin typeface="Times New Roman" panose="02020603050405020304" pitchFamily="18" charset="0"/>
              <a:cs typeface="Times New Roman" panose="02020603050405020304" pitchFamily="18" charset="0"/>
            </a:endParaRPr>
          </a:p>
          <a:p>
            <a:pPr algn="ctr"/>
            <a:r>
              <a:rPr lang="fr-FR" sz="2800" b="1" dirty="0" smtClean="0">
                <a:latin typeface="Times New Roman" panose="02020603050405020304" pitchFamily="18" charset="0"/>
                <a:cs typeface="Times New Roman" panose="02020603050405020304" pitchFamily="18" charset="0"/>
              </a:rPr>
              <a:t>OBLIGATIONS </a:t>
            </a:r>
            <a:r>
              <a:rPr lang="fr-FR" sz="2800" b="1" dirty="0">
                <a:latin typeface="Times New Roman" panose="02020603050405020304" pitchFamily="18" charset="0"/>
                <a:cs typeface="Times New Roman" panose="02020603050405020304" pitchFamily="18" charset="0"/>
              </a:rPr>
              <a:t>DU PROFESSIONNEL</a:t>
            </a:r>
            <a:br>
              <a:rPr lang="fr-FR" sz="2800" b="1" dirty="0">
                <a:latin typeface="Times New Roman" panose="02020603050405020304" pitchFamily="18" charset="0"/>
                <a:cs typeface="Times New Roman" panose="02020603050405020304" pitchFamily="18" charset="0"/>
              </a:rPr>
            </a:br>
            <a:r>
              <a:rPr lang="fr-FR" sz="2800" b="1" dirty="0">
                <a:latin typeface="Times New Roman" panose="02020603050405020304" pitchFamily="18" charset="0"/>
                <a:cs typeface="Times New Roman" panose="02020603050405020304" pitchFamily="18" charset="0"/>
              </a:rPr>
              <a:t>DANS SES RAPPORTS AVEC SES PAIRS</a:t>
            </a:r>
            <a:endParaRPr lang="fr-FR" sz="2800" dirty="0">
              <a:latin typeface="Times New Roman" panose="02020603050405020304" pitchFamily="18" charset="0"/>
              <a:cs typeface="Times New Roman" panose="02020603050405020304" pitchFamily="18" charset="0"/>
            </a:endParaRP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2" name="Imag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698890" y="4224748"/>
            <a:ext cx="2562225" cy="1790700"/>
          </a:xfrm>
          <a:prstGeom prst="rect">
            <a:avLst/>
          </a:prstGeom>
        </p:spPr>
      </p:pic>
    </p:spTree>
    <p:extLst>
      <p:ext uri="{BB962C8B-B14F-4D97-AF65-F5344CB8AC3E}">
        <p14:creationId xmlns="" xmlns:p14="http://schemas.microsoft.com/office/powerpoint/2010/main" val="3300255280"/>
      </p:ext>
    </p:extLst>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204864"/>
            <a:ext cx="6840760" cy="4066370"/>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Si un expert-comptable est sollicité par un client en vue du remplacement d'un confrère, il ne doit accepter la mission qui lui est proposée qu'à la condition de :</a:t>
            </a:r>
          </a:p>
          <a:p>
            <a:pPr algn="just"/>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2511525663"/>
      </p:ext>
    </p:extLst>
  </p:cSld>
  <p:clrMapOvr>
    <a:masterClrMapping/>
  </p:clrMapOvr>
  <p:transition spd="slow">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4401205"/>
          </a:xfrm>
          <a:prstGeom prst="rect">
            <a:avLst/>
          </a:prstGeom>
        </p:spPr>
        <p:txBody>
          <a:bodyPr wrap="square">
            <a:spAutoFit/>
          </a:bodyPr>
          <a:lstStyle/>
          <a:p>
            <a:pPr lvl="0" algn="just" eaLnBrk="0"/>
            <a:r>
              <a:rPr lang="fr-FR" sz="2800" dirty="0" smtClean="0">
                <a:latin typeface="Times New Roman" panose="02020603050405020304" pitchFamily="18" charset="0"/>
                <a:cs typeface="Times New Roman" panose="02020603050405020304" pitchFamily="18" charset="0"/>
              </a:rPr>
              <a:t>- S’être </a:t>
            </a:r>
            <a:r>
              <a:rPr lang="fr-FR" sz="2800" dirty="0">
                <a:latin typeface="Times New Roman" panose="02020603050405020304" pitchFamily="18" charset="0"/>
                <a:cs typeface="Times New Roman" panose="02020603050405020304" pitchFamily="18" charset="0"/>
              </a:rPr>
              <a:t>assurer que cette demande n'est pas motivée par le désir de se soustraire une exacte application de la loi ou de la réglementation en vigueur ;</a:t>
            </a:r>
          </a:p>
          <a:p>
            <a:pPr lvl="0" algn="just" eaLnBrk="0"/>
            <a:r>
              <a:rPr lang="fr-FR" sz="2800" dirty="0" smtClean="0">
                <a:latin typeface="Times New Roman" panose="02020603050405020304" pitchFamily="18" charset="0"/>
                <a:cs typeface="Times New Roman" panose="02020603050405020304" pitchFamily="18" charset="0"/>
              </a:rPr>
              <a:t>- Avoir </a:t>
            </a:r>
            <a:r>
              <a:rPr lang="fr-FR" sz="2800" dirty="0">
                <a:latin typeface="Times New Roman" panose="02020603050405020304" pitchFamily="18" charset="0"/>
                <a:cs typeface="Times New Roman" panose="02020603050405020304" pitchFamily="18" charset="0"/>
              </a:rPr>
              <a:t>informé son confrère, par tout moyen justifié et dont une copie est adressée au conseil de l'ordre ;</a:t>
            </a:r>
          </a:p>
          <a:p>
            <a:pPr lvl="0" algn="just" eaLnBrk="0"/>
            <a:r>
              <a:rPr lang="fr-FR" sz="2800" dirty="0" smtClean="0">
                <a:latin typeface="Times New Roman" panose="02020603050405020304" pitchFamily="18" charset="0"/>
                <a:cs typeface="Times New Roman" panose="02020603050405020304" pitchFamily="18" charset="0"/>
              </a:rPr>
              <a:t>- S'efforcer </a:t>
            </a:r>
            <a:r>
              <a:rPr lang="fr-FR" sz="2800" dirty="0">
                <a:latin typeface="Times New Roman" panose="02020603050405020304" pitchFamily="18" charset="0"/>
                <a:cs typeface="Times New Roman" panose="02020603050405020304" pitchFamily="18" charset="0"/>
              </a:rPr>
              <a:t>d'obtenir la justification du paiement des honoraires du prédécesseur avant d'accepter </a:t>
            </a:r>
            <a:r>
              <a:rPr lang="fr-FR" sz="2800" dirty="0" smtClean="0">
                <a:latin typeface="Times New Roman" panose="02020603050405020304" pitchFamily="18" charset="0"/>
                <a:cs typeface="Times New Roman" panose="02020603050405020304" pitchFamily="18" charset="0"/>
              </a:rPr>
              <a:t>la </a:t>
            </a:r>
            <a:r>
              <a:rPr lang="fr-FR" sz="2800" dirty="0">
                <a:latin typeface="Times New Roman" panose="02020603050405020304" pitchFamily="18" charset="0"/>
                <a:cs typeface="Times New Roman" panose="02020603050405020304" pitchFamily="18" charset="0"/>
              </a:rPr>
              <a:t>mission. </a:t>
            </a:r>
            <a:endParaRPr lang="fr-FR"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787033987"/>
      </p:ext>
    </p:extLst>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4524315"/>
          </a:xfrm>
          <a:prstGeom prst="rect">
            <a:avLst/>
          </a:prstGeom>
        </p:spPr>
        <p:txBody>
          <a:bodyPr wrap="square">
            <a:spAutoFit/>
          </a:bodyPr>
          <a:lstStyle/>
          <a:p>
            <a:pPr lvl="0" algn="just" eaLnBrk="0"/>
            <a:r>
              <a:rPr lang="fr-FR" sz="3600" dirty="0">
                <a:latin typeface="Times New Roman" panose="02020603050405020304" pitchFamily="18" charset="0"/>
                <a:cs typeface="Times New Roman" panose="02020603050405020304" pitchFamily="18" charset="0"/>
              </a:rPr>
              <a:t>A défaut, il doit en référer au conseil national de la comptabilité et faire toutes réserves nécessaires </a:t>
            </a:r>
            <a:r>
              <a:rPr lang="fr-FR" sz="3600" dirty="0" smtClean="0">
                <a:latin typeface="Times New Roman" panose="02020603050405020304" pitchFamily="18" charset="0"/>
                <a:cs typeface="Times New Roman" panose="02020603050405020304" pitchFamily="18" charset="0"/>
              </a:rPr>
              <a:t>auprès </a:t>
            </a:r>
            <a:r>
              <a:rPr lang="fr-FR" sz="3600" dirty="0">
                <a:latin typeface="Times New Roman" panose="02020603050405020304" pitchFamily="18" charset="0"/>
                <a:cs typeface="Times New Roman" panose="02020603050405020304" pitchFamily="18" charset="0"/>
              </a:rPr>
              <a:t>du client avant d'entrer en fonction,</a:t>
            </a:r>
          </a:p>
          <a:p>
            <a:pPr lvl="0" algn="just"/>
            <a:r>
              <a:rPr lang="fr-FR" sz="3600" dirty="0">
                <a:latin typeface="Times New Roman" panose="02020603050405020304" pitchFamily="18" charset="0"/>
                <a:cs typeface="Times New Roman" panose="02020603050405020304" pitchFamily="18" charset="0"/>
              </a:rPr>
              <a:t>En outre, il doit s'abstenir de toute critique au regard de son </a:t>
            </a:r>
            <a:r>
              <a:rPr lang="fr-FR" sz="3600" dirty="0" smtClean="0">
                <a:latin typeface="Times New Roman" panose="02020603050405020304" pitchFamily="18" charset="0"/>
                <a:cs typeface="Times New Roman" panose="02020603050405020304" pitchFamily="18" charset="0"/>
              </a:rPr>
              <a:t>prédécesseur.</a:t>
            </a:r>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550340952"/>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sp>
        <p:nvSpPr>
          <p:cNvPr id="13" name="Titre 1"/>
          <p:cNvSpPr txBox="1">
            <a:spLocks/>
          </p:cNvSpPr>
          <p:nvPr/>
        </p:nvSpPr>
        <p:spPr>
          <a:xfrm>
            <a:off x="1357290" y="3257423"/>
            <a:ext cx="6429420" cy="941234"/>
          </a:xfrm>
          <a:prstGeom prst="rect">
            <a:avLst/>
          </a:prstGeom>
        </p:spPr>
        <p:style>
          <a:lnRef idx="0">
            <a:scrgbClr r="0" g="0" b="0"/>
          </a:lnRef>
          <a:fillRef idx="1003">
            <a:schemeClr val="lt1"/>
          </a:fillRef>
          <a:effectRef idx="0">
            <a:scrgbClr r="0" g="0" b="0"/>
          </a:effectRef>
          <a:fontRef idx="major"/>
        </p:style>
        <p:txBody>
          <a:bodyPr vert="horz" lIns="91440" tIns="45720" rIns="91440" bIns="45720" rtlCol="0" anchor="ctr">
            <a:noAutofit/>
          </a:bodyPr>
          <a:lstStyle/>
          <a:p>
            <a:pPr algn="ctr">
              <a:spcBef>
                <a:spcPct val="0"/>
              </a:spcBef>
              <a:defRPr/>
            </a:pPr>
            <a:r>
              <a:rPr lang="fr-FR" sz="3600" b="1" dirty="0">
                <a:latin typeface="Times New Roman" panose="02020603050405020304" pitchFamily="18" charset="0"/>
                <a:cs typeface="Times New Roman" panose="02020603050405020304" pitchFamily="18" charset="0"/>
              </a:rPr>
              <a:t>I - Introduction</a:t>
            </a:r>
            <a:endParaRPr lang="fr-FR" sz="3600" b="1" i="1" dirty="0" smtClean="0">
              <a:latin typeface="Times New Roman" panose="02020603050405020304" pitchFamily="18" charset="0"/>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2" name="Rectangle 1"/>
          <p:cNvSpPr/>
          <p:nvPr/>
        </p:nvSpPr>
        <p:spPr>
          <a:xfrm>
            <a:off x="1412890" y="2127602"/>
            <a:ext cx="5679390" cy="369332"/>
          </a:xfrm>
          <a:prstGeom prst="rect">
            <a:avLst/>
          </a:prstGeom>
        </p:spPr>
        <p:txBody>
          <a:bodyPr wrap="square">
            <a:spAutoFit/>
          </a:bodyPr>
          <a:lstStyle/>
          <a:p>
            <a:r>
              <a:rPr lang="fr-FR" b="1" dirty="0" smtClean="0"/>
              <a:t>-</a:t>
            </a:r>
            <a:endParaRPr lang="fr-FR" b="1" dirty="0">
              <a:solidFill>
                <a:srgbClr val="FFFF00"/>
              </a:solidFill>
            </a:endParaRPr>
          </a:p>
        </p:txBody>
      </p:sp>
      <p:pic>
        <p:nvPicPr>
          <p:cNvPr id="4" name="Imag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419872" y="4581128"/>
            <a:ext cx="2552700" cy="1790700"/>
          </a:xfrm>
          <a:prstGeom prst="rect">
            <a:avLst/>
          </a:prstGeom>
        </p:spPr>
      </p:pic>
    </p:spTree>
    <p:extLst>
      <p:ext uri="{BB962C8B-B14F-4D97-AF65-F5344CB8AC3E}">
        <p14:creationId xmlns="" xmlns:p14="http://schemas.microsoft.com/office/powerpoint/2010/main" val="1116175549"/>
      </p:ext>
    </p:extLst>
  </p:cSld>
  <p:clrMapOvr>
    <a:masterClrMapping/>
  </p:clrMapOvr>
  <p:transition spd="slow">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5078313"/>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L’expert-comptable qui cède sa clientèle à un confrère doit favoriser le report de confiance des clients sur son successeur</a:t>
            </a:r>
            <a:r>
              <a:rPr lang="fr-FR" sz="3600" dirty="0" smtClean="0">
                <a:latin typeface="Times New Roman" panose="02020603050405020304" pitchFamily="18" charset="0"/>
                <a:cs typeface="Times New Roman" panose="02020603050405020304" pitchFamily="18" charset="0"/>
              </a:rPr>
              <a:t>.</a:t>
            </a:r>
          </a:p>
          <a:p>
            <a:pPr algn="just"/>
            <a:r>
              <a:rPr lang="fr-FR" sz="3600" dirty="0">
                <a:latin typeface="Times New Roman" panose="02020603050405020304" pitchFamily="18" charset="0"/>
                <a:cs typeface="Times New Roman" panose="02020603050405020304" pitchFamily="18" charset="0"/>
              </a:rPr>
              <a:t>Le comportement des confrères entre eux doit traduire un esprit de confraternité, de solidarité et d'honnêteté.</a:t>
            </a:r>
          </a:p>
          <a:p>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011278766"/>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latin typeface="Times New Roman" panose="02020603050405020304" pitchFamily="18" charset="0"/>
              <a:cs typeface="Times New Roman" panose="02020603050405020304" pitchFamily="18" charset="0"/>
            </a:endParaRPr>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4093428"/>
          </a:xfrm>
          <a:prstGeom prst="rect">
            <a:avLst/>
          </a:prstGeom>
        </p:spPr>
        <p:txBody>
          <a:bodyPr wrap="square">
            <a:spAutoFit/>
          </a:bodyPr>
          <a:lstStyle/>
          <a:p>
            <a:pPr algn="just"/>
            <a:r>
              <a:rPr lang="fr-FR" sz="2800" dirty="0">
                <a:latin typeface="Times New Roman" panose="02020603050405020304" pitchFamily="18" charset="0"/>
                <a:cs typeface="Times New Roman" panose="02020603050405020304" pitchFamily="18" charset="0"/>
              </a:rPr>
              <a:t>L’expert-comptable accorde à ses confrères la courtoisie </a:t>
            </a:r>
            <a:r>
              <a:rPr lang="fr-FR" sz="2800" dirty="0" smtClean="0">
                <a:latin typeface="Times New Roman" panose="02020603050405020304" pitchFamily="18" charset="0"/>
                <a:cs typeface="Times New Roman" panose="02020603050405020304" pitchFamily="18" charset="0"/>
              </a:rPr>
              <a:t>et la </a:t>
            </a:r>
            <a:r>
              <a:rPr lang="fr-FR" sz="2800" dirty="0">
                <a:latin typeface="Times New Roman" panose="02020603050405020304" pitchFamily="18" charset="0"/>
                <a:cs typeface="Times New Roman" panose="02020603050405020304" pitchFamily="18" charset="0"/>
              </a:rPr>
              <a:t>considération </a:t>
            </a:r>
            <a:r>
              <a:rPr lang="fr-FR" sz="2800" dirty="0" smtClean="0">
                <a:latin typeface="Times New Roman" panose="02020603050405020304" pitchFamily="18" charset="0"/>
                <a:cs typeface="Times New Roman" panose="02020603050405020304" pitchFamily="18" charset="0"/>
              </a:rPr>
              <a:t>.Cette </a:t>
            </a:r>
            <a:r>
              <a:rPr lang="fr-FR" sz="2800" dirty="0">
                <a:latin typeface="Times New Roman" panose="02020603050405020304" pitchFamily="18" charset="0"/>
                <a:cs typeface="Times New Roman" panose="02020603050405020304" pitchFamily="18" charset="0"/>
              </a:rPr>
              <a:t>courtoisie professionnelle suppose que l’on s’interdise tout dénigrement ou toute parole fausse ou trompeuse à l’égard d’un confrère, et que l’on conserve toujours le ton professionnel adéquat lorsqu’on s’engage dans un conflit professionnel.</a:t>
            </a:r>
          </a:p>
          <a:p>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70116470"/>
      </p:ext>
    </p:extLst>
  </p:cSld>
  <p:clrMapOvr>
    <a:masterClrMapping/>
  </p:clrMapOvr>
  <p:transition spd="slow">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4585871"/>
          </a:xfrm>
          <a:prstGeom prst="rect">
            <a:avLst/>
          </a:prstGeom>
        </p:spPr>
        <p:txBody>
          <a:bodyPr wrap="square">
            <a:spAutoFit/>
          </a:bodyPr>
          <a:lstStyle/>
          <a:p>
            <a:pPr algn="just"/>
            <a:r>
              <a:rPr lang="fr-FR" sz="3200" dirty="0">
                <a:latin typeface="Times New Roman" panose="02020603050405020304" pitchFamily="18" charset="0"/>
                <a:cs typeface="Times New Roman" panose="02020603050405020304" pitchFamily="18" charset="0"/>
              </a:rPr>
              <a:t>L’expert-comptable doit honorer la profession et ses pairs ainsi que les membres de la </a:t>
            </a:r>
            <a:r>
              <a:rPr lang="fr-FR" sz="3200" dirty="0" smtClean="0">
                <a:latin typeface="Times New Roman" panose="02020603050405020304" pitchFamily="18" charset="0"/>
                <a:cs typeface="Times New Roman" panose="02020603050405020304" pitchFamily="18" charset="0"/>
              </a:rPr>
              <a:t>Chambre Nationale </a:t>
            </a:r>
            <a:r>
              <a:rPr lang="fr-FR" sz="3200" dirty="0">
                <a:latin typeface="Times New Roman" panose="02020603050405020304" pitchFamily="18" charset="0"/>
                <a:cs typeface="Times New Roman" panose="02020603050405020304" pitchFamily="18" charset="0"/>
              </a:rPr>
              <a:t>des </a:t>
            </a:r>
            <a:r>
              <a:rPr lang="fr-FR" sz="3200" dirty="0" smtClean="0">
                <a:latin typeface="Times New Roman" panose="02020603050405020304" pitchFamily="18" charset="0"/>
                <a:cs typeface="Times New Roman" panose="02020603050405020304" pitchFamily="18" charset="0"/>
              </a:rPr>
              <a:t>Commissaires </a:t>
            </a:r>
            <a:r>
              <a:rPr lang="fr-FR" sz="3200" dirty="0">
                <a:latin typeface="Times New Roman" panose="02020603050405020304" pitchFamily="18" charset="0"/>
                <a:cs typeface="Times New Roman" panose="02020603050405020304" pitchFamily="18" charset="0"/>
              </a:rPr>
              <a:t>aux </a:t>
            </a:r>
            <a:r>
              <a:rPr lang="fr-FR" sz="3200" dirty="0" smtClean="0">
                <a:latin typeface="Times New Roman" panose="02020603050405020304" pitchFamily="18" charset="0"/>
                <a:cs typeface="Times New Roman" panose="02020603050405020304" pitchFamily="18" charset="0"/>
              </a:rPr>
              <a:t>Comptes </a:t>
            </a:r>
            <a:r>
              <a:rPr lang="fr-FR" sz="3200" dirty="0">
                <a:latin typeface="Times New Roman" panose="02020603050405020304" pitchFamily="18" charset="0"/>
                <a:cs typeface="Times New Roman" panose="02020603050405020304" pitchFamily="18" charset="0"/>
              </a:rPr>
              <a:t>et de </a:t>
            </a:r>
            <a:r>
              <a:rPr lang="fr-FR" sz="3200" dirty="0" smtClean="0">
                <a:latin typeface="Times New Roman" panose="02020603050405020304" pitchFamily="18" charset="0"/>
                <a:cs typeface="Times New Roman" panose="02020603050405020304" pitchFamily="18" charset="0"/>
              </a:rPr>
              <a:t>l‘Organisation Nationale </a:t>
            </a:r>
            <a:r>
              <a:rPr lang="fr-FR" sz="3200" dirty="0">
                <a:latin typeface="Times New Roman" panose="02020603050405020304" pitchFamily="18" charset="0"/>
                <a:cs typeface="Times New Roman" panose="02020603050405020304" pitchFamily="18" charset="0"/>
              </a:rPr>
              <a:t>des </a:t>
            </a:r>
            <a:r>
              <a:rPr lang="fr-FR" sz="3200" dirty="0" smtClean="0">
                <a:latin typeface="Times New Roman" panose="02020603050405020304" pitchFamily="18" charset="0"/>
                <a:cs typeface="Times New Roman" panose="02020603050405020304" pitchFamily="18" charset="0"/>
              </a:rPr>
              <a:t>Comptables Agréés</a:t>
            </a:r>
            <a:r>
              <a:rPr lang="fr-FR" sz="3200" dirty="0">
                <a:latin typeface="Times New Roman" panose="02020603050405020304" pitchFamily="18" charset="0"/>
                <a:cs typeface="Times New Roman" panose="02020603050405020304" pitchFamily="18" charset="0"/>
              </a:rPr>
              <a:t>. II ne doit pas les discréditer, attenter à leur dignité ou dénigrer leur réputation.</a:t>
            </a:r>
          </a:p>
          <a:p>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128694393"/>
      </p:ext>
    </p:extLst>
  </p:cSld>
  <p:clrMapOvr>
    <a:masterClrMapping/>
  </p:clrMapOvr>
  <p:transition spd="slow">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3970318"/>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D’une manière générale, toute action susceptible de nuire à un confrère ou à la profession est interdite car elle finit à la longue par ternir le discrédit et rend l’exercice moins agréable.</a:t>
            </a:r>
          </a:p>
          <a:p>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919116789"/>
      </p:ext>
    </p:extLst>
  </p:cSld>
  <p:clrMapOvr>
    <a:masterClrMapping/>
  </p:clrMapOvr>
  <p:transition spd="slow">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a:t>
            </a:r>
            <a:r>
              <a:rPr lang="fr-FR" sz="1600" b="1" dirty="0">
                <a:solidFill>
                  <a:schemeClr val="tx1"/>
                </a:solidFill>
              </a:rPr>
              <a:t> </a:t>
            </a:r>
            <a:endParaRPr kumimoji="0" lang="fr-FR" sz="1600" b="1" i="1" u="none" strike="noStrike" kern="1200" cap="none" spc="0" normalizeH="0" baseline="0" noProof="0" dirty="0">
              <a:ln>
                <a:noFill/>
              </a:ln>
              <a:solidFill>
                <a:schemeClr val="tx1"/>
              </a:solidFill>
              <a:effectLst/>
              <a:uLnTx/>
              <a:uFillTx/>
              <a:latin typeface="+mj-lt"/>
              <a:ea typeface="+mj-ea"/>
              <a:cs typeface="+mj-cs"/>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1754326"/>
          </a:xfrm>
          <a:prstGeom prst="rect">
            <a:avLst/>
          </a:prstGeom>
        </p:spPr>
        <p:txBody>
          <a:bodyPr wrap="square">
            <a:spAutoFit/>
          </a:bodyPr>
          <a:lstStyle/>
          <a:p>
            <a:endParaRPr lang="fr-FR" sz="3600" b="1" dirty="0" smtClean="0">
              <a:latin typeface="Times New Roman" panose="02020603050405020304" pitchFamily="18" charset="0"/>
              <a:cs typeface="Times New Roman" panose="02020603050405020304" pitchFamily="18" charset="0"/>
            </a:endParaRPr>
          </a:p>
          <a:p>
            <a:r>
              <a:rPr lang="fr-FR" sz="3600" b="1" dirty="0" smtClean="0">
                <a:latin typeface="Times New Roman" panose="02020603050405020304" pitchFamily="18" charset="0"/>
                <a:cs typeface="Times New Roman" panose="02020603050405020304" pitchFamily="18" charset="0"/>
              </a:rPr>
              <a:t>DISPOSITIONS </a:t>
            </a:r>
            <a:r>
              <a:rPr lang="fr-FR" sz="3600" b="1" dirty="0">
                <a:latin typeface="Times New Roman" panose="02020603050405020304" pitchFamily="18" charset="0"/>
                <a:cs typeface="Times New Roman" panose="02020603050405020304" pitchFamily="18" charset="0"/>
              </a:rPr>
              <a:t>DIVERSES</a:t>
            </a:r>
            <a:endParaRPr lang="fr-FR" sz="3600" dirty="0">
              <a:latin typeface="Times New Roman" panose="02020603050405020304" pitchFamily="18" charset="0"/>
              <a:cs typeface="Times New Roman" panose="02020603050405020304" pitchFamily="18" charset="0"/>
            </a:endParaRPr>
          </a:p>
          <a:p>
            <a:endParaRPr lang="fr-FR" sz="3600" dirty="0">
              <a:latin typeface="Times New Roman" panose="02020603050405020304" pitchFamily="18" charset="0"/>
              <a:cs typeface="Times New Roman" panose="02020603050405020304" pitchFamily="18" charset="0"/>
            </a:endParaRPr>
          </a:p>
        </p:txBody>
      </p:sp>
      <p:pic>
        <p:nvPicPr>
          <p:cNvPr id="2" name="Imag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131840" y="4077072"/>
            <a:ext cx="3152775" cy="1447800"/>
          </a:xfrm>
          <a:prstGeom prst="rect">
            <a:avLst/>
          </a:prstGeom>
        </p:spPr>
      </p:pic>
    </p:spTree>
    <p:extLst>
      <p:ext uri="{BB962C8B-B14F-4D97-AF65-F5344CB8AC3E}">
        <p14:creationId xmlns="" xmlns:p14="http://schemas.microsoft.com/office/powerpoint/2010/main" val="132164477"/>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5632311"/>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L’expert-comptable doit respecter les dispositions relatives aux incompatibilités professionnelles prévues par les lois en vigueur et notamment celle concernant :</a:t>
            </a:r>
          </a:p>
          <a:p>
            <a:pPr lvl="0" algn="just" eaLnBrk="0"/>
            <a:r>
              <a:rPr lang="fr-FR" sz="3600" dirty="0" smtClean="0">
                <a:latin typeface="Times New Roman" panose="02020603050405020304" pitchFamily="18" charset="0"/>
                <a:cs typeface="Times New Roman" panose="02020603050405020304" pitchFamily="18" charset="0"/>
              </a:rPr>
              <a:t>- Les </a:t>
            </a:r>
            <a:r>
              <a:rPr lang="fr-FR" sz="3600" dirty="0">
                <a:latin typeface="Times New Roman" panose="02020603050405020304" pitchFamily="18" charset="0"/>
                <a:cs typeface="Times New Roman" panose="02020603050405020304" pitchFamily="18" charset="0"/>
              </a:rPr>
              <a:t>actes de commerce ;</a:t>
            </a:r>
          </a:p>
          <a:p>
            <a:pPr lvl="0" algn="just"/>
            <a:r>
              <a:rPr lang="fr-FR" sz="3600" dirty="0" smtClean="0">
                <a:latin typeface="Times New Roman" panose="02020603050405020304" pitchFamily="18" charset="0"/>
                <a:cs typeface="Times New Roman" panose="02020603050405020304" pitchFamily="18" charset="0"/>
              </a:rPr>
              <a:t>- La </a:t>
            </a:r>
            <a:r>
              <a:rPr lang="fr-FR" sz="3600" dirty="0">
                <a:latin typeface="Times New Roman" panose="02020603050405020304" pitchFamily="18" charset="0"/>
                <a:cs typeface="Times New Roman" panose="02020603050405020304" pitchFamily="18" charset="0"/>
              </a:rPr>
              <a:t>qualité de </a:t>
            </a:r>
            <a:r>
              <a:rPr lang="fr-FR" sz="3600" dirty="0" smtClean="0">
                <a:latin typeface="Times New Roman" panose="02020603050405020304" pitchFamily="18" charset="0"/>
                <a:cs typeface="Times New Roman" panose="02020603050405020304" pitchFamily="18" charset="0"/>
              </a:rPr>
              <a:t>salarié </a:t>
            </a:r>
            <a:r>
              <a:rPr lang="fr-FR" sz="3600" dirty="0">
                <a:latin typeface="Times New Roman" panose="02020603050405020304" pitchFamily="18" charset="0"/>
                <a:cs typeface="Times New Roman" panose="02020603050405020304" pitchFamily="18" charset="0"/>
              </a:rPr>
              <a:t>impliquant un lien de subordination ;</a:t>
            </a:r>
          </a:p>
          <a:p>
            <a:r>
              <a:rPr lang="fr-FR" sz="3600" dirty="0">
                <a:latin typeface="Times New Roman" panose="02020603050405020304" pitchFamily="18" charset="0"/>
                <a:cs typeface="Times New Roman" panose="02020603050405020304" pitchFamily="18" charset="0"/>
              </a:rPr>
              <a:t> </a:t>
            </a:r>
          </a:p>
          <a:p>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31796481"/>
      </p:ext>
    </p:extLst>
  </p:cSld>
  <p:clrMapOvr>
    <a:masterClrMapping/>
  </p:clrMapOvr>
  <p:transition spd="slow">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5078313"/>
          </a:xfrm>
          <a:prstGeom prst="rect">
            <a:avLst/>
          </a:prstGeom>
        </p:spPr>
        <p:txBody>
          <a:bodyPr wrap="square">
            <a:spAutoFit/>
          </a:bodyPr>
          <a:lstStyle/>
          <a:p>
            <a:pPr lvl="0" algn="just"/>
            <a:r>
              <a:rPr lang="fr-FR" sz="3600" dirty="0" smtClean="0">
                <a:latin typeface="Times New Roman" panose="02020603050405020304" pitchFamily="18" charset="0"/>
                <a:cs typeface="Times New Roman" panose="02020603050405020304" pitchFamily="18" charset="0"/>
              </a:rPr>
              <a:t>- Les </a:t>
            </a:r>
            <a:r>
              <a:rPr lang="fr-FR" sz="3600" dirty="0">
                <a:latin typeface="Times New Roman" panose="02020603050405020304" pitchFamily="18" charset="0"/>
                <a:cs typeface="Times New Roman" panose="02020603050405020304" pitchFamily="18" charset="0"/>
              </a:rPr>
              <a:t>condamnations afflictives ou infamantes ;</a:t>
            </a:r>
          </a:p>
          <a:p>
            <a:pPr lvl="0" algn="just" eaLnBrk="0"/>
            <a:r>
              <a:rPr lang="fr-FR" sz="3600" dirty="0" smtClean="0">
                <a:latin typeface="Times New Roman" panose="02020603050405020304" pitchFamily="18" charset="0"/>
                <a:cs typeface="Times New Roman" panose="02020603050405020304" pitchFamily="18" charset="0"/>
              </a:rPr>
              <a:t>- Le </a:t>
            </a:r>
            <a:r>
              <a:rPr lang="fr-FR" sz="3600" dirty="0">
                <a:latin typeface="Times New Roman" panose="02020603050405020304" pitchFamily="18" charset="0"/>
                <a:cs typeface="Times New Roman" panose="02020603050405020304" pitchFamily="18" charset="0"/>
              </a:rPr>
              <a:t>cumul au sein de la même entreprise ou organisme de missions contractuelles et de certification légale des comptes.</a:t>
            </a:r>
          </a:p>
          <a:p>
            <a:pPr algn="just"/>
            <a:r>
              <a:rPr lang="fr-FR" sz="3600" dirty="0"/>
              <a:t> </a:t>
            </a:r>
          </a:p>
          <a:p>
            <a:pPr algn="just"/>
            <a:r>
              <a:rPr lang="fr-FR" sz="3600" dirty="0">
                <a:latin typeface="Times New Roman" panose="02020603050405020304" pitchFamily="18" charset="0"/>
                <a:cs typeface="Times New Roman" panose="02020603050405020304" pitchFamily="18" charset="0"/>
              </a:rPr>
              <a:t> </a:t>
            </a:r>
          </a:p>
          <a:p>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361133244"/>
      </p:ext>
    </p:extLst>
  </p:cSld>
  <p:clrMapOvr>
    <a:masterClrMapping/>
  </p:clrMapOvr>
  <p:transition spd="slow">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2308324"/>
          </a:xfrm>
          <a:prstGeom prst="rect">
            <a:avLst/>
          </a:prstGeom>
        </p:spPr>
        <p:txBody>
          <a:bodyPr wrap="square">
            <a:spAutoFit/>
          </a:bodyPr>
          <a:lstStyle/>
          <a:p>
            <a:endParaRPr lang="fr-FR" sz="3600" dirty="0" smtClean="0">
              <a:latin typeface="Times New Roman" panose="02020603050405020304" pitchFamily="18" charset="0"/>
              <a:cs typeface="Times New Roman" panose="02020603050405020304" pitchFamily="18" charset="0"/>
            </a:endParaRPr>
          </a:p>
          <a:p>
            <a:pPr algn="ctr"/>
            <a:r>
              <a:rPr lang="fr-FR" sz="3600" dirty="0" smtClean="0">
                <a:latin typeface="Times New Roman" panose="02020603050405020304" pitchFamily="18" charset="0"/>
                <a:cs typeface="Times New Roman" panose="02020603050405020304" pitchFamily="18" charset="0"/>
              </a:rPr>
              <a:t>Publicité </a:t>
            </a:r>
            <a:r>
              <a:rPr lang="fr-FR" sz="3600" dirty="0">
                <a:latin typeface="Times New Roman" panose="02020603050405020304" pitchFamily="18" charset="0"/>
                <a:cs typeface="Times New Roman" panose="02020603050405020304" pitchFamily="18" charset="0"/>
              </a:rPr>
              <a:t>et démarchage</a:t>
            </a:r>
          </a:p>
          <a:p>
            <a:r>
              <a:rPr lang="fr-FR" sz="3600" dirty="0">
                <a:latin typeface="Times New Roman" panose="02020603050405020304" pitchFamily="18" charset="0"/>
                <a:cs typeface="Times New Roman" panose="02020603050405020304" pitchFamily="18" charset="0"/>
              </a:rPr>
              <a:t> </a:t>
            </a:r>
          </a:p>
          <a:p>
            <a:endParaRPr lang="fr-FR" sz="3600" dirty="0">
              <a:latin typeface="Times New Roman" panose="02020603050405020304" pitchFamily="18" charset="0"/>
              <a:cs typeface="Times New Roman" panose="02020603050405020304" pitchFamily="18" charset="0"/>
            </a:endParaRPr>
          </a:p>
        </p:txBody>
      </p:sp>
      <p:pic>
        <p:nvPicPr>
          <p:cNvPr id="2" name="Imag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137459" y="4149080"/>
            <a:ext cx="2381250" cy="1924050"/>
          </a:xfrm>
          <a:prstGeom prst="rect">
            <a:avLst/>
          </a:prstGeom>
        </p:spPr>
      </p:pic>
    </p:spTree>
    <p:extLst>
      <p:ext uri="{BB962C8B-B14F-4D97-AF65-F5344CB8AC3E}">
        <p14:creationId xmlns="" xmlns:p14="http://schemas.microsoft.com/office/powerpoint/2010/main" val="2735923094"/>
      </p:ext>
    </p:extLst>
  </p:cSld>
  <p:clrMapOvr>
    <a:masterClrMapping/>
  </p:clrMapOvr>
  <p:transition spd="slow">
    <p:comb/>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3970318"/>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L’expert-comptable ne peut se livrer à des opérations de publicité sous quelque forme que ce soit tendant à favoriser </a:t>
            </a:r>
            <a:r>
              <a:rPr lang="fr-FR" sz="3600" dirty="0" smtClean="0">
                <a:latin typeface="Times New Roman" panose="02020603050405020304" pitchFamily="18" charset="0"/>
                <a:cs typeface="Times New Roman" panose="02020603050405020304" pitchFamily="18" charset="0"/>
              </a:rPr>
              <a:t>indûment </a:t>
            </a:r>
            <a:r>
              <a:rPr lang="fr-FR" sz="3600" dirty="0">
                <a:latin typeface="Times New Roman" panose="02020603050405020304" pitchFamily="18" charset="0"/>
                <a:cs typeface="Times New Roman" panose="02020603050405020304" pitchFamily="18" charset="0"/>
              </a:rPr>
              <a:t>un démarchage de clientèle.</a:t>
            </a:r>
          </a:p>
          <a:p>
            <a:pPr algn="just"/>
            <a:r>
              <a:rPr lang="fr-FR" sz="3600" dirty="0">
                <a:latin typeface="Times New Roman" panose="02020603050405020304" pitchFamily="18" charset="0"/>
                <a:cs typeface="Times New Roman" panose="02020603050405020304" pitchFamily="18" charset="0"/>
              </a:rPr>
              <a:t> </a:t>
            </a:r>
          </a:p>
          <a:p>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984981507"/>
      </p:ext>
    </p:extLst>
  </p:cSld>
  <p:clrMapOvr>
    <a:masterClrMapping/>
  </p:clrMapOvr>
  <p:transition spd="slow">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2" name="Rectangle 1"/>
          <p:cNvSpPr/>
          <p:nvPr/>
        </p:nvSpPr>
        <p:spPr>
          <a:xfrm>
            <a:off x="2988233" y="3269277"/>
            <a:ext cx="4866717" cy="546625"/>
          </a:xfrm>
          <a:prstGeom prst="rect">
            <a:avLst/>
          </a:prstGeom>
        </p:spPr>
        <p:txBody>
          <a:bodyPr wrap="none">
            <a:spAutoFit/>
          </a:bodyPr>
          <a:lstStyle/>
          <a:p>
            <a:pPr marL="45720" algn="ctr" eaLnBrk="0">
              <a:lnSpc>
                <a:spcPct val="82000"/>
              </a:lnSpc>
              <a:spcBef>
                <a:spcPts val="1800"/>
              </a:spcBef>
              <a:spcAft>
                <a:spcPts val="0"/>
              </a:spcAft>
            </a:pPr>
            <a:r>
              <a:rPr lang="fr-FR" sz="3600" spc="-50" dirty="0">
                <a:latin typeface="Times New Roman" panose="02020603050405020304" pitchFamily="18" charset="0"/>
                <a:ea typeface="Times New Roman" panose="02020603050405020304" pitchFamily="18" charset="0"/>
                <a:cs typeface="Times New Roman" panose="02020603050405020304" pitchFamily="18" charset="0"/>
              </a:rPr>
              <a:t>Sont notamment interdits:</a:t>
            </a:r>
            <a:endParaRPr lang="fr-FR" sz="3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4" name="Imag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4067944" y="4149080"/>
            <a:ext cx="1943100" cy="1943100"/>
          </a:xfrm>
          <a:prstGeom prst="rect">
            <a:avLst/>
          </a:prstGeom>
        </p:spPr>
      </p:pic>
    </p:spTree>
    <p:extLst>
      <p:ext uri="{BB962C8B-B14F-4D97-AF65-F5344CB8AC3E}">
        <p14:creationId xmlns="" xmlns:p14="http://schemas.microsoft.com/office/powerpoint/2010/main" val="2734842430"/>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2051720" y="2780928"/>
            <a:ext cx="6696744" cy="2727029"/>
          </a:xfrm>
          <a:prstGeom prst="rect">
            <a:avLst/>
          </a:prstGeom>
        </p:spPr>
        <p:txBody>
          <a:bodyPr wrap="square">
            <a:spAutoFit/>
          </a:bodyPr>
          <a:lstStyle/>
          <a:p>
            <a:pPr algn="just">
              <a:lnSpc>
                <a:spcPct val="107000"/>
              </a:lnSpc>
              <a:spcAft>
                <a:spcPts val="800"/>
              </a:spcAft>
            </a:pPr>
            <a:r>
              <a:rPr lang="fr-FR" sz="3200" dirty="0">
                <a:latin typeface="Times New Roman" panose="02020603050405020304" pitchFamily="18" charset="0"/>
                <a:ea typeface="Calibri" panose="020F0502020204030204" pitchFamily="34" charset="0"/>
                <a:cs typeface="Arial" panose="020B0604020202020204" pitchFamily="34" charset="0"/>
              </a:rPr>
              <a:t>Le terme </a:t>
            </a:r>
            <a:r>
              <a:rPr lang="fr-FR" sz="3200" b="1" dirty="0">
                <a:latin typeface="Times New Roman" panose="02020603050405020304" pitchFamily="18" charset="0"/>
                <a:ea typeface="Calibri" panose="020F0502020204030204" pitchFamily="34" charset="0"/>
                <a:cs typeface="Arial" panose="020B0604020202020204" pitchFamily="34" charset="0"/>
              </a:rPr>
              <a:t>déontologie professionnelle</a:t>
            </a:r>
            <a:r>
              <a:rPr lang="fr-FR" sz="3200" dirty="0">
                <a:latin typeface="Times New Roman" panose="02020603050405020304" pitchFamily="18" charset="0"/>
                <a:ea typeface="Calibri" panose="020F0502020204030204" pitchFamily="34" charset="0"/>
                <a:cs typeface="Arial" panose="020B0604020202020204" pitchFamily="34" charset="0"/>
              </a:rPr>
              <a:t> de l’expert-comptable fait référence à l’ensemble de principes et règles </a:t>
            </a:r>
            <a:r>
              <a:rPr lang="fr-FR" sz="3200" dirty="0" smtClean="0">
                <a:latin typeface="Times New Roman" panose="02020603050405020304" pitchFamily="18" charset="0"/>
                <a:ea typeface="Calibri" panose="020F0502020204030204" pitchFamily="34" charset="0"/>
                <a:cs typeface="Arial" panose="020B0604020202020204" pitchFamily="34" charset="0"/>
              </a:rPr>
              <a:t>d’éthique qui </a:t>
            </a:r>
            <a:r>
              <a:rPr lang="fr-FR" sz="3200" dirty="0">
                <a:latin typeface="Times New Roman" panose="02020603050405020304" pitchFamily="18" charset="0"/>
                <a:ea typeface="Calibri" panose="020F0502020204030204" pitchFamily="34" charset="0"/>
                <a:cs typeface="Arial" panose="020B0604020202020204" pitchFamily="34" charset="0"/>
              </a:rPr>
              <a:t>gèrent et guident la profession d’expertise comptable.</a:t>
            </a: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1898057114"/>
      </p:ext>
    </p:extLst>
  </p:cSld>
  <p:clrMapOvr>
    <a:masterClrMapping/>
  </p:clrMapOvr>
  <mc:AlternateContent xmlns:mc="http://schemas.openxmlformats.org/markup-compatibility/2006">
    <mc:Choice xmlns=""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4524315"/>
          </a:xfrm>
          <a:prstGeom prst="rect">
            <a:avLst/>
          </a:prstGeom>
        </p:spPr>
        <p:txBody>
          <a:bodyPr wrap="square">
            <a:spAutoFit/>
          </a:bodyPr>
          <a:lstStyle/>
          <a:p>
            <a:pPr lvl="0" algn="just" eaLnBrk="0"/>
            <a:r>
              <a:rPr lang="fr-FR" sz="3600" dirty="0" smtClean="0">
                <a:latin typeface="Times New Roman" panose="02020603050405020304" pitchFamily="18" charset="0"/>
                <a:cs typeface="Times New Roman" panose="02020603050405020304" pitchFamily="18" charset="0"/>
              </a:rPr>
              <a:t>- Les </a:t>
            </a:r>
            <a:r>
              <a:rPr lang="fr-FR" sz="3600" dirty="0">
                <a:latin typeface="Times New Roman" panose="02020603050405020304" pitchFamily="18" charset="0"/>
                <a:cs typeface="Times New Roman" panose="02020603050405020304" pitchFamily="18" charset="0"/>
              </a:rPr>
              <a:t>tracts, </a:t>
            </a:r>
            <a:r>
              <a:rPr lang="fr-FR" sz="3600" dirty="0" smtClean="0">
                <a:latin typeface="Times New Roman" panose="02020603050405020304" pitchFamily="18" charset="0"/>
                <a:cs typeface="Times New Roman" panose="02020603050405020304" pitchFamily="18" charset="0"/>
              </a:rPr>
              <a:t>imprimés </a:t>
            </a:r>
            <a:r>
              <a:rPr lang="fr-FR" sz="3600" dirty="0">
                <a:latin typeface="Times New Roman" panose="02020603050405020304" pitchFamily="18" charset="0"/>
                <a:cs typeface="Times New Roman" panose="02020603050405020304" pitchFamily="18" charset="0"/>
              </a:rPr>
              <a:t>publicitaires et prospectus ;</a:t>
            </a:r>
          </a:p>
          <a:p>
            <a:pPr lvl="0" algn="just" eaLnBrk="0"/>
            <a:r>
              <a:rPr lang="fr-FR" sz="3600" dirty="0" smtClean="0">
                <a:latin typeface="Times New Roman" panose="02020603050405020304" pitchFamily="18" charset="0"/>
                <a:cs typeface="Times New Roman" panose="02020603050405020304" pitchFamily="18" charset="0"/>
              </a:rPr>
              <a:t>- Toute </a:t>
            </a:r>
            <a:r>
              <a:rPr lang="fr-FR" sz="3600" dirty="0">
                <a:latin typeface="Times New Roman" panose="02020603050405020304" pitchFamily="18" charset="0"/>
                <a:cs typeface="Times New Roman" panose="02020603050405020304" pitchFamily="18" charset="0"/>
              </a:rPr>
              <a:t>référence publicitaire écrite ou visuelle aux noms des entreprises ou organismes </a:t>
            </a:r>
            <a:r>
              <a:rPr lang="fr-FR" sz="3600" dirty="0" smtClean="0">
                <a:latin typeface="Times New Roman" panose="02020603050405020304" pitchFamily="18" charset="0"/>
                <a:cs typeface="Times New Roman" panose="02020603050405020304" pitchFamily="18" charset="0"/>
              </a:rPr>
              <a:t>liés </a:t>
            </a:r>
            <a:r>
              <a:rPr lang="fr-FR" sz="3600" dirty="0">
                <a:latin typeface="Times New Roman" panose="02020603050405020304" pitchFamily="18" charset="0"/>
                <a:cs typeface="Times New Roman" panose="02020603050405020304" pitchFamily="18" charset="0"/>
              </a:rPr>
              <a:t>aux praticiens par un contrat de services ou d'assistance ;</a:t>
            </a:r>
          </a:p>
          <a:p>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077880935"/>
      </p:ext>
    </p:extLst>
  </p:cSld>
  <p:clrMapOvr>
    <a:masterClrMapping/>
  </p:clrMapOvr>
  <p:transition spd="slow">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835696" y="1916832"/>
            <a:ext cx="6840760" cy="4739759"/>
          </a:xfrm>
          <a:prstGeom prst="rect">
            <a:avLst/>
          </a:prstGeom>
        </p:spPr>
        <p:txBody>
          <a:bodyPr wrap="square">
            <a:spAutoFit/>
          </a:bodyPr>
          <a:lstStyle/>
          <a:p>
            <a:pPr marL="457200" lvl="0" indent="-457200" algn="just" eaLnBrk="0">
              <a:buFontTx/>
              <a:buChar char="-"/>
            </a:pPr>
            <a:r>
              <a:rPr lang="fr-FR" sz="3000" dirty="0" smtClean="0">
                <a:latin typeface="Times New Roman" panose="02020603050405020304" pitchFamily="18" charset="0"/>
                <a:cs typeface="Times New Roman" panose="02020603050405020304" pitchFamily="18" charset="0"/>
              </a:rPr>
              <a:t>L'usage </a:t>
            </a:r>
            <a:r>
              <a:rPr lang="fr-FR" sz="3000" dirty="0">
                <a:latin typeface="Times New Roman" panose="02020603050405020304" pitchFamily="18" charset="0"/>
                <a:cs typeface="Times New Roman" panose="02020603050405020304" pitchFamily="18" charset="0"/>
              </a:rPr>
              <a:t>de titres non-conformes à la qualification du professionnel</a:t>
            </a:r>
            <a:r>
              <a:rPr lang="fr-FR" sz="3000" dirty="0" smtClean="0">
                <a:latin typeface="Times New Roman" panose="02020603050405020304" pitchFamily="18" charset="0"/>
                <a:cs typeface="Times New Roman" panose="02020603050405020304" pitchFamily="18" charset="0"/>
              </a:rPr>
              <a:t>.</a:t>
            </a:r>
          </a:p>
          <a:p>
            <a:pPr lvl="0" algn="just" eaLnBrk="0"/>
            <a:endParaRPr lang="fr-FR" sz="3000" dirty="0">
              <a:latin typeface="Times New Roman" panose="02020603050405020304" pitchFamily="18" charset="0"/>
              <a:cs typeface="Times New Roman" panose="02020603050405020304" pitchFamily="18" charset="0"/>
            </a:endParaRPr>
          </a:p>
          <a:p>
            <a:pPr algn="just"/>
            <a:r>
              <a:rPr lang="fr-FR" sz="3000" dirty="0">
                <a:latin typeface="Times New Roman" panose="02020603050405020304" pitchFamily="18" charset="0"/>
                <a:cs typeface="Times New Roman" panose="02020603050405020304" pitchFamily="18" charset="0"/>
              </a:rPr>
              <a:t>Cependant, </a:t>
            </a:r>
            <a:r>
              <a:rPr lang="fr-FR" sz="3000" dirty="0" smtClean="0">
                <a:latin typeface="Times New Roman" panose="02020603050405020304" pitchFamily="18" charset="0"/>
                <a:cs typeface="Times New Roman" panose="02020603050405020304" pitchFamily="18" charset="0"/>
              </a:rPr>
              <a:t>le </a:t>
            </a:r>
            <a:r>
              <a:rPr lang="fr-FR" sz="3000" dirty="0" err="1" smtClean="0">
                <a:latin typeface="Times New Roman" panose="02020603050405020304" pitchFamily="18" charset="0"/>
                <a:cs typeface="Times New Roman" panose="02020603050405020304" pitchFamily="18" charset="0"/>
              </a:rPr>
              <a:t>profesionnel</a:t>
            </a:r>
            <a:r>
              <a:rPr lang="fr-FR" sz="3000" dirty="0" smtClean="0">
                <a:latin typeface="Times New Roman" panose="02020603050405020304" pitchFamily="18" charset="0"/>
                <a:cs typeface="Times New Roman" panose="02020603050405020304" pitchFamily="18" charset="0"/>
              </a:rPr>
              <a:t> peut</a:t>
            </a:r>
            <a:r>
              <a:rPr lang="fr-FR" sz="3000" dirty="0">
                <a:latin typeface="Times New Roman" panose="02020603050405020304" pitchFamily="18" charset="0"/>
                <a:cs typeface="Times New Roman" panose="02020603050405020304" pitchFamily="18" charset="0"/>
              </a:rPr>
              <a:t>, et outre sa qualité d'expert-comptable, faire état de ses fonctions, diplômes et qualité, en tant que :</a:t>
            </a:r>
          </a:p>
          <a:p>
            <a:pPr algn="just"/>
            <a:r>
              <a:rPr lang="fr-FR" sz="3000" dirty="0">
                <a:latin typeface="Times New Roman" panose="02020603050405020304" pitchFamily="18" charset="0"/>
                <a:cs typeface="Times New Roman" panose="02020603050405020304" pitchFamily="18" charset="0"/>
              </a:rPr>
              <a:t>- Commissaire aux comptes ;</a:t>
            </a:r>
          </a:p>
          <a:p>
            <a:pPr lvl="0" algn="just" eaLnBrk="0"/>
            <a:r>
              <a:rPr lang="fr-FR" sz="3000" dirty="0" smtClean="0">
                <a:latin typeface="Times New Roman" panose="02020603050405020304" pitchFamily="18" charset="0"/>
                <a:cs typeface="Times New Roman" panose="02020603050405020304" pitchFamily="18" charset="0"/>
              </a:rPr>
              <a:t>- Expert </a:t>
            </a:r>
            <a:r>
              <a:rPr lang="fr-FR" sz="3000" dirty="0">
                <a:latin typeface="Times New Roman" panose="02020603050405020304" pitchFamily="18" charset="0"/>
                <a:cs typeface="Times New Roman" panose="02020603050405020304" pitchFamily="18" charset="0"/>
              </a:rPr>
              <a:t>auprès des cours et des tribunaux ;</a:t>
            </a:r>
          </a:p>
          <a:p>
            <a:pPr lvl="0" algn="just" eaLnBrk="0"/>
            <a:r>
              <a:rPr lang="fr-FR" sz="3000" dirty="0" smtClean="0">
                <a:latin typeface="Times New Roman" panose="02020603050405020304" pitchFamily="18" charset="0"/>
                <a:cs typeface="Times New Roman" panose="02020603050405020304" pitchFamily="18" charset="0"/>
              </a:rPr>
              <a:t>- Titulaire </a:t>
            </a:r>
            <a:r>
              <a:rPr lang="fr-FR" sz="3000" dirty="0">
                <a:latin typeface="Times New Roman" panose="02020603050405020304" pitchFamily="18" charset="0"/>
                <a:cs typeface="Times New Roman" panose="02020603050405020304" pitchFamily="18" charset="0"/>
              </a:rPr>
              <a:t>de titres et diplômes.</a:t>
            </a:r>
          </a:p>
          <a:p>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513977390"/>
      </p:ext>
    </p:extLst>
  </p:cSld>
  <p:clrMapOvr>
    <a:masterClrMapping/>
  </p:clrMapOvr>
  <p:transition spd="slow">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3970318"/>
          </a:xfrm>
          <a:prstGeom prst="rect">
            <a:avLst/>
          </a:prstGeom>
        </p:spPr>
        <p:txBody>
          <a:bodyPr wrap="square">
            <a:spAutoFit/>
          </a:bodyPr>
          <a:lstStyle/>
          <a:p>
            <a:pPr algn="just"/>
            <a:r>
              <a:rPr lang="fr-FR" sz="3600" dirty="0">
                <a:latin typeface="Times New Roman" panose="02020603050405020304" pitchFamily="18" charset="0"/>
                <a:cs typeface="Times New Roman" panose="02020603050405020304" pitchFamily="18" charset="0"/>
              </a:rPr>
              <a:t>Les interdictions ci-dessus ne concernent pas les publications effectuées dans le cadre des activités d'enseignement et de recherche exercées à titre accessoire par le professionnel.</a:t>
            </a:r>
          </a:p>
          <a:p>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256243203"/>
      </p:ext>
    </p:extLst>
  </p:cSld>
  <p:clrMapOvr>
    <a:masterClrMapping/>
  </p:clrMapOvr>
  <p:transition spd="slow">
    <p:push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2308324"/>
          </a:xfrm>
          <a:prstGeom prst="rect">
            <a:avLst/>
          </a:prstGeom>
        </p:spPr>
        <p:txBody>
          <a:bodyPr wrap="square">
            <a:spAutoFit/>
          </a:bodyPr>
          <a:lstStyle/>
          <a:p>
            <a:pPr algn="ctr"/>
            <a:endParaRPr lang="fr-FR" sz="3600" dirty="0" smtClean="0">
              <a:latin typeface="Times New Roman" panose="02020603050405020304" pitchFamily="18" charset="0"/>
              <a:cs typeface="Times New Roman" panose="02020603050405020304" pitchFamily="18" charset="0"/>
            </a:endParaRPr>
          </a:p>
          <a:p>
            <a:pPr algn="ctr"/>
            <a:endParaRPr lang="fr-FR" sz="3600" dirty="0" smtClean="0">
              <a:latin typeface="Times New Roman" panose="02020603050405020304" pitchFamily="18" charset="0"/>
              <a:cs typeface="Times New Roman" panose="02020603050405020304" pitchFamily="18" charset="0"/>
            </a:endParaRPr>
          </a:p>
          <a:p>
            <a:pPr algn="ctr"/>
            <a:r>
              <a:rPr lang="fr-FR" sz="3600" dirty="0" smtClean="0">
                <a:latin typeface="Times New Roman" panose="02020603050405020304" pitchFamily="18" charset="0"/>
                <a:cs typeface="Times New Roman" panose="02020603050405020304" pitchFamily="18" charset="0"/>
              </a:rPr>
              <a:t>Merci </a:t>
            </a:r>
            <a:r>
              <a:rPr lang="fr-FR" sz="3600" dirty="0">
                <a:latin typeface="Times New Roman" panose="02020603050405020304" pitchFamily="18" charset="0"/>
                <a:cs typeface="Times New Roman" panose="02020603050405020304" pitchFamily="18" charset="0"/>
              </a:rPr>
              <a:t>de votre attention</a:t>
            </a:r>
          </a:p>
          <a:p>
            <a:pPr algn="ctr"/>
            <a:r>
              <a:rPr lang="fr-FR" sz="3600" dirty="0" smtClean="0">
                <a:latin typeface="Times New Roman" panose="02020603050405020304" pitchFamily="18" charset="0"/>
                <a:cs typeface="Times New Roman" panose="02020603050405020304" pitchFamily="18" charset="0"/>
              </a:rPr>
              <a:t> </a:t>
            </a:r>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041153258"/>
      </p:ext>
    </p:extLst>
  </p:cSld>
  <p:clrMapOvr>
    <a:masterClrMapping/>
  </p:clrMapOvr>
  <p:transition spd="slow">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646331"/>
          </a:xfrm>
          <a:prstGeom prst="rect">
            <a:avLst/>
          </a:prstGeom>
        </p:spPr>
        <p:txBody>
          <a:bodyPr wrap="square">
            <a:spAutoFit/>
          </a:bodyPr>
          <a:lstStyle/>
          <a:p>
            <a:pPr algn="ctr"/>
            <a:r>
              <a:rPr lang="fr-FR" sz="3600" dirty="0" smtClean="0">
                <a:latin typeface="Times New Roman" panose="02020603050405020304" pitchFamily="18" charset="0"/>
                <a:cs typeface="Times New Roman" panose="02020603050405020304" pitchFamily="18" charset="0"/>
              </a:rPr>
              <a:t> </a:t>
            </a:r>
            <a:endParaRPr lang="fr-FR" sz="3600" dirty="0">
              <a:latin typeface="Times New Roman" panose="02020603050405020304" pitchFamily="18" charset="0"/>
              <a:cs typeface="Times New Roman" panose="02020603050405020304" pitchFamily="18" charset="0"/>
            </a:endParaRPr>
          </a:p>
        </p:txBody>
      </p:sp>
      <p:pic>
        <p:nvPicPr>
          <p:cNvPr id="2" name="Image 1"/>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131840" y="2773933"/>
            <a:ext cx="3384376" cy="3124039"/>
          </a:xfrm>
          <a:prstGeom prst="rect">
            <a:avLst/>
          </a:prstGeom>
        </p:spPr>
      </p:pic>
    </p:spTree>
    <p:extLst>
      <p:ext uri="{BB962C8B-B14F-4D97-AF65-F5344CB8AC3E}">
        <p14:creationId xmlns="" xmlns:p14="http://schemas.microsoft.com/office/powerpoint/2010/main" val="1760230679"/>
      </p:ext>
    </p:extLst>
  </p:cSld>
  <p:clrMapOvr>
    <a:masterClrMapping/>
  </p:clrMapOvr>
  <p:transition spd="slow">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2862322"/>
          </a:xfrm>
          <a:prstGeom prst="rect">
            <a:avLst/>
          </a:prstGeom>
        </p:spPr>
        <p:txBody>
          <a:bodyPr wrap="square">
            <a:spAutoFit/>
          </a:bodyPr>
          <a:lstStyle/>
          <a:p>
            <a:pPr algn="just"/>
            <a:r>
              <a:rPr lang="fr-FR" sz="3600" dirty="0" smtClean="0">
                <a:latin typeface="Times New Roman" panose="02020603050405020304" pitchFamily="18" charset="0"/>
                <a:cs typeface="Times New Roman" panose="02020603050405020304" pitchFamily="18" charset="0"/>
              </a:rPr>
              <a:t>Souvenez vous toujours du serment que vous avez  prêté avant de commencer l’exercice de notre honorable profession </a:t>
            </a:r>
            <a:endParaRPr lang="fr-FR" sz="3600" dirty="0">
              <a:latin typeface="Times New Roman" panose="02020603050405020304" pitchFamily="18" charset="0"/>
              <a:cs typeface="Times New Roman" panose="02020603050405020304" pitchFamily="18" charset="0"/>
            </a:endParaRPr>
          </a:p>
          <a:p>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60958821"/>
      </p:ext>
    </p:extLst>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1907704" y="2127602"/>
            <a:ext cx="6840760" cy="3970318"/>
          </a:xfrm>
          <a:prstGeom prst="rect">
            <a:avLst/>
          </a:prstGeom>
        </p:spPr>
        <p:txBody>
          <a:bodyPr wrap="square">
            <a:spAutoFit/>
          </a:bodyPr>
          <a:lstStyle/>
          <a:p>
            <a:pPr algn="ctr"/>
            <a:r>
              <a:rPr lang="ar-DZ" sz="3600" dirty="0">
                <a:latin typeface="Times New Roman" panose="02020603050405020304" pitchFamily="18" charset="0"/>
                <a:cs typeface="Times New Roman" panose="02020603050405020304" pitchFamily="18" charset="0"/>
              </a:rPr>
              <a:t> " أقسم  باللّه  العليّ  العظيم  أن  أقوم  بعملي  أحسن  قيام</a:t>
            </a:r>
          </a:p>
          <a:p>
            <a:pPr algn="ctr"/>
            <a:r>
              <a:rPr lang="ar-DZ" sz="3600" dirty="0">
                <a:latin typeface="Times New Roman" panose="02020603050405020304" pitchFamily="18" charset="0"/>
                <a:cs typeface="Times New Roman" panose="02020603050405020304" pitchFamily="18" charset="0"/>
              </a:rPr>
              <a:t>وأتعهد  أن  أخلص في  تأدية  وظيفتي  وأن  أكتم  سرّ  </a:t>
            </a:r>
            <a:r>
              <a:rPr lang="ar-DZ" sz="3600" dirty="0" smtClean="0">
                <a:latin typeface="Times New Roman" panose="02020603050405020304" pitchFamily="18" charset="0"/>
                <a:cs typeface="Times New Roman" panose="02020603050405020304" pitchFamily="18" charset="0"/>
              </a:rPr>
              <a:t>المهنة</a:t>
            </a:r>
            <a:endParaRPr lang="ar-DZ" sz="3600" dirty="0">
              <a:latin typeface="Times New Roman" panose="02020603050405020304" pitchFamily="18" charset="0"/>
              <a:cs typeface="Times New Roman" panose="02020603050405020304" pitchFamily="18" charset="0"/>
            </a:endParaRPr>
          </a:p>
          <a:p>
            <a:pPr algn="ctr"/>
            <a:r>
              <a:rPr lang="ar-DZ" sz="3600" dirty="0">
                <a:latin typeface="Times New Roman" panose="02020603050405020304" pitchFamily="18" charset="0"/>
                <a:cs typeface="Times New Roman" panose="02020603050405020304" pitchFamily="18" charset="0"/>
              </a:rPr>
              <a:t>وأسلك  في  كل  الأمور  سلوك  </a:t>
            </a:r>
            <a:r>
              <a:rPr lang="ar-DZ" sz="3600" dirty="0" smtClean="0">
                <a:latin typeface="Times New Roman" panose="02020603050405020304" pitchFamily="18" charset="0"/>
                <a:cs typeface="Times New Roman" panose="02020603050405020304" pitchFamily="18" charset="0"/>
              </a:rPr>
              <a:t>المتصرف  </a:t>
            </a:r>
            <a:r>
              <a:rPr lang="ar-DZ" sz="3600" dirty="0">
                <a:latin typeface="Times New Roman" panose="02020603050405020304" pitchFamily="18" charset="0"/>
                <a:cs typeface="Times New Roman" panose="02020603050405020304" pitchFamily="18" charset="0"/>
              </a:rPr>
              <a:t>المحترف  الشريف</a:t>
            </a:r>
          </a:p>
          <a:p>
            <a:pPr algn="ctr"/>
            <a:r>
              <a:rPr lang="ar-DZ" sz="3600" dirty="0">
                <a:latin typeface="Times New Roman" panose="02020603050405020304" pitchFamily="18" charset="0"/>
                <a:cs typeface="Times New Roman" panose="02020603050405020304" pitchFamily="18" charset="0"/>
              </a:rPr>
              <a:t>واللّه  على  ما  أقول  شهيد</a:t>
            </a:r>
            <a:endParaRPr lang="fr-FR" sz="36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107109755"/>
      </p:ext>
    </p:extLst>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pic>
        <p:nvPicPr>
          <p:cNvPr id="5" name="Imag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400040" y="3429000"/>
            <a:ext cx="2847975" cy="1600200"/>
          </a:xfrm>
          <a:prstGeom prst="rect">
            <a:avLst/>
          </a:prstGeom>
        </p:spPr>
      </p:pic>
    </p:spTree>
    <p:extLst>
      <p:ext uri="{BB962C8B-B14F-4D97-AF65-F5344CB8AC3E}">
        <p14:creationId xmlns="" xmlns:p14="http://schemas.microsoft.com/office/powerpoint/2010/main" val="2358199621"/>
      </p:ext>
    </p:extLst>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3" cstate="print"/>
          <a:srcRect/>
          <a:stretch>
            <a:fillRect/>
          </a:stretch>
        </p:blipFill>
        <p:spPr bwMode="auto">
          <a:xfrm>
            <a:off x="3698890" y="87000"/>
            <a:ext cx="1746220" cy="1098528"/>
          </a:xfrm>
          <a:prstGeom prst="rect">
            <a:avLst/>
          </a:prstGeom>
          <a:noFill/>
        </p:spPr>
      </p:pic>
      <p:sp>
        <p:nvSpPr>
          <p:cNvPr id="3" name="Rectangle 2"/>
          <p:cNvSpPr/>
          <p:nvPr/>
        </p:nvSpPr>
        <p:spPr>
          <a:xfrm>
            <a:off x="2024730" y="2496934"/>
            <a:ext cx="6840760" cy="3857531"/>
          </a:xfrm>
          <a:prstGeom prst="rect">
            <a:avLst/>
          </a:prstGeom>
        </p:spPr>
        <p:txBody>
          <a:bodyPr wrap="square">
            <a:spAutoFit/>
          </a:bodyPr>
          <a:lstStyle/>
          <a:p>
            <a:pPr algn="just">
              <a:lnSpc>
                <a:spcPct val="107000"/>
              </a:lnSpc>
              <a:spcAft>
                <a:spcPts val="800"/>
              </a:spcAft>
            </a:pPr>
            <a:r>
              <a:rPr lang="fr-FR" sz="3200" dirty="0">
                <a:latin typeface="Times New Roman" panose="02020603050405020304" pitchFamily="18" charset="0"/>
                <a:cs typeface="Times New Roman" panose="02020603050405020304" pitchFamily="18" charset="0"/>
              </a:rPr>
              <a:t>En Algérie, les professionnels de l’expertise </a:t>
            </a:r>
            <a:r>
              <a:rPr lang="fr-FR" sz="3200" dirty="0" smtClean="0">
                <a:latin typeface="Times New Roman" panose="02020603050405020304" pitchFamily="18" charset="0"/>
                <a:cs typeface="Times New Roman" panose="02020603050405020304" pitchFamily="18" charset="0"/>
              </a:rPr>
              <a:t>comptable </a:t>
            </a:r>
            <a:r>
              <a:rPr lang="fr-FR" sz="3200" dirty="0">
                <a:latin typeface="Times New Roman" panose="02020603050405020304" pitchFamily="18" charset="0"/>
                <a:cs typeface="Times New Roman" panose="02020603050405020304" pitchFamily="18" charset="0"/>
              </a:rPr>
              <a:t>sont soumis à un code de déontologie. Ce code constitue les devoirs et obligations au sein de cette profession et son exercice par les membres qui la </a:t>
            </a:r>
            <a:r>
              <a:rPr lang="fr-FR" sz="3200" dirty="0" smtClean="0">
                <a:latin typeface="Times New Roman" panose="02020603050405020304" pitchFamily="18" charset="0"/>
                <a:cs typeface="Times New Roman" panose="02020603050405020304" pitchFamily="18" charset="0"/>
              </a:rPr>
              <a:t>composent. </a:t>
            </a:r>
            <a:endParaRPr lang="fr-FR" sz="32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Image 3"/>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7230325" y="5246876"/>
            <a:ext cx="1913675" cy="1611124"/>
          </a:xfrm>
          <a:prstGeom prst="rect">
            <a:avLst/>
          </a:prstGeom>
        </p:spPr>
      </p:pic>
    </p:spTree>
    <p:extLst>
      <p:ext uri="{BB962C8B-B14F-4D97-AF65-F5344CB8AC3E}">
        <p14:creationId xmlns="" xmlns:p14="http://schemas.microsoft.com/office/powerpoint/2010/main" val="2875315027"/>
      </p:ext>
    </p:extLst>
  </p:cSld>
  <p:clrMapOvr>
    <a:masterClrMapping/>
  </p:clrMapOvr>
  <mc:AlternateContent xmlns:mc="http://schemas.openxmlformats.org/markup-compatibility/2006">
    <mc:Choice xmlns=""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2024730" y="2496934"/>
            <a:ext cx="6840760" cy="2565702"/>
          </a:xfrm>
          <a:prstGeom prst="rect">
            <a:avLst/>
          </a:prstGeom>
        </p:spPr>
        <p:txBody>
          <a:bodyPr wrap="square">
            <a:spAutoFit/>
          </a:bodyPr>
          <a:lstStyle/>
          <a:p>
            <a:pPr algn="just"/>
            <a:r>
              <a:rPr lang="fr-FR" sz="3200" dirty="0">
                <a:latin typeface="Times New Roman" panose="02020603050405020304" pitchFamily="18" charset="0"/>
                <a:cs typeface="Times New Roman" panose="02020603050405020304" pitchFamily="18" charset="0"/>
              </a:rPr>
              <a:t>Les normes de responsabilité, de comportement et de relations sont arrêtées et définies comme applicables à l’ensemble des professionnels.</a:t>
            </a: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Imag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419872" y="4725144"/>
            <a:ext cx="2495550" cy="1828800"/>
          </a:xfrm>
          <a:prstGeom prst="rect">
            <a:avLst/>
          </a:prstGeom>
        </p:spPr>
      </p:pic>
    </p:spTree>
    <p:extLst>
      <p:ext uri="{BB962C8B-B14F-4D97-AF65-F5344CB8AC3E}">
        <p14:creationId xmlns="" xmlns:p14="http://schemas.microsoft.com/office/powerpoint/2010/main" val="2491172194"/>
      </p:ext>
    </p:extLst>
  </p:cSld>
  <p:clrMapOvr>
    <a:masterClrMapping/>
  </p:clrMapOvr>
  <mc:AlternateContent xmlns:mc="http://schemas.openxmlformats.org/markup-compatibility/2006">
    <mc:Choice xmlns=""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2024730" y="2496934"/>
            <a:ext cx="6840760" cy="3081485"/>
          </a:xfrm>
          <a:prstGeom prst="rect">
            <a:avLst/>
          </a:prstGeom>
        </p:spPr>
        <p:txBody>
          <a:bodyPr wrap="square">
            <a:spAutoFit/>
          </a:bodyPr>
          <a:lstStyle/>
          <a:p>
            <a:pPr algn="just"/>
            <a:r>
              <a:rPr lang="fr-FR" sz="3200" dirty="0">
                <a:latin typeface="Times New Roman" panose="02020603050405020304" pitchFamily="18" charset="0"/>
                <a:cs typeface="Times New Roman" panose="02020603050405020304" pitchFamily="18" charset="0"/>
              </a:rPr>
              <a:t>Le respect de la déontologie c’est l’un des moyens les plus sûrs pour promouvoir l’image de la profession en valorisant toujours plus la qualité des travaux de l’expert-comptable. </a:t>
            </a: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Image 6"/>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51919" y="5157192"/>
            <a:ext cx="2426755" cy="1580009"/>
          </a:xfrm>
          <a:prstGeom prst="rect">
            <a:avLst/>
          </a:prstGeom>
        </p:spPr>
      </p:pic>
    </p:spTree>
    <p:extLst>
      <p:ext uri="{BB962C8B-B14F-4D97-AF65-F5344CB8AC3E}">
        <p14:creationId xmlns="" xmlns:p14="http://schemas.microsoft.com/office/powerpoint/2010/main" val="882158572"/>
      </p:ext>
    </p:extLst>
  </p:cSld>
  <p:clrMapOvr>
    <a:masterClrMapping/>
  </p:clrMapOvr>
  <mc:AlternateContent xmlns:mc="http://schemas.openxmlformats.org/markup-compatibility/2006">
    <mc:Choice xmlns=""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2024730" y="2496934"/>
            <a:ext cx="6840760" cy="2650597"/>
          </a:xfrm>
          <a:prstGeom prst="rect">
            <a:avLst/>
          </a:prstGeom>
        </p:spPr>
        <p:txBody>
          <a:bodyPr wrap="square">
            <a:spAutoFit/>
          </a:bodyPr>
          <a:lstStyle/>
          <a:p>
            <a:pPr algn="ctr"/>
            <a:endParaRPr lang="fr-FR" sz="4400" dirty="0" smtClean="0">
              <a:latin typeface="Times New Roman" panose="02020603050405020304" pitchFamily="18" charset="0"/>
              <a:cs typeface="Times New Roman" panose="02020603050405020304" pitchFamily="18" charset="0"/>
            </a:endParaRPr>
          </a:p>
          <a:p>
            <a:r>
              <a:rPr lang="fr-FR" sz="4400" dirty="0" smtClean="0">
                <a:latin typeface="Times New Roman" panose="02020603050405020304" pitchFamily="18" charset="0"/>
                <a:cs typeface="Times New Roman" panose="02020603050405020304" pitchFamily="18" charset="0"/>
              </a:rPr>
              <a:t> Code </a:t>
            </a:r>
            <a:r>
              <a:rPr lang="fr-FR" sz="4400" dirty="0">
                <a:latin typeface="Times New Roman" panose="02020603050405020304" pitchFamily="18" charset="0"/>
                <a:cs typeface="Times New Roman" panose="02020603050405020304" pitchFamily="18" charset="0"/>
              </a:rPr>
              <a:t>de déontologie </a:t>
            </a:r>
          </a:p>
          <a:p>
            <a:pPr algn="ctr"/>
            <a:endParaRPr lang="fr-FR" sz="44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Image 3"/>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429000" y="4419657"/>
            <a:ext cx="2286000" cy="1524000"/>
          </a:xfrm>
          <a:prstGeom prst="rect">
            <a:avLst/>
          </a:prstGeom>
        </p:spPr>
      </p:pic>
    </p:spTree>
    <p:extLst>
      <p:ext uri="{BB962C8B-B14F-4D97-AF65-F5344CB8AC3E}">
        <p14:creationId xmlns="" xmlns:p14="http://schemas.microsoft.com/office/powerpoint/2010/main" val="2557457605"/>
      </p:ext>
    </p:extLst>
  </p:cSld>
  <p:clrMapOvr>
    <a:masterClrMapping/>
  </p:clrMapOvr>
  <mc:AlternateContent xmlns:mc="http://schemas.openxmlformats.org/markup-compatibility/2006">
    <mc:Choice xmlns=""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txBox="1">
            <a:spLocks/>
          </p:cNvSpPr>
          <p:nvPr/>
        </p:nvSpPr>
        <p:spPr>
          <a:xfrm>
            <a:off x="755576" y="-4553"/>
            <a:ext cx="8136904" cy="1705361"/>
          </a:xfrm>
          <a:prstGeom prst="rect">
            <a:avLst/>
          </a:prstGeom>
        </p:spPr>
        <p:style>
          <a:lnRef idx="0">
            <a:schemeClr val="accent3"/>
          </a:lnRef>
          <a:fillRef idx="1003">
            <a:schemeClr val="lt1"/>
          </a:fillRef>
          <a:effectRef idx="3">
            <a:schemeClr val="accent3"/>
          </a:effectRef>
          <a:fontRef idx="minor">
            <a:schemeClr val="lt1"/>
          </a:fontRef>
        </p:style>
        <p:txBody>
          <a:bodyPr vert="horz" lIns="91440" tIns="45720" rIns="91440" bIns="45720" rtlCol="0" anchor="ctr">
            <a:noAutofit/>
          </a:bodyPr>
          <a:lstStyle/>
          <a:p>
            <a:pPr lvl="0" algn="ctr">
              <a:spcBef>
                <a:spcPct val="0"/>
              </a:spcBef>
              <a:defRPr/>
            </a:pPr>
            <a:endParaRPr lang="fr-FR" sz="2800" b="1" dirty="0" smtClean="0"/>
          </a:p>
          <a:p>
            <a:pPr lvl="0" algn="ctr">
              <a:spcBef>
                <a:spcPct val="0"/>
              </a:spcBef>
              <a:defRPr/>
            </a:pPr>
            <a:endParaRPr lang="fr-FR" sz="2800" b="1" dirty="0" smtClean="0"/>
          </a:p>
          <a:p>
            <a:pPr lvl="0" algn="ctr">
              <a:spcBef>
                <a:spcPct val="0"/>
              </a:spcBef>
              <a:defRPr/>
            </a:pPr>
            <a:r>
              <a:rPr lang="fr-FR" sz="2000" b="1" dirty="0" smtClean="0">
                <a:solidFill>
                  <a:schemeClr val="tx1"/>
                </a:solidFill>
                <a:latin typeface="Times New Roman" panose="02020603050405020304" pitchFamily="18" charset="0"/>
                <a:cs typeface="Times New Roman" panose="02020603050405020304" pitchFamily="18" charset="0"/>
              </a:rPr>
              <a:t>Ordre </a:t>
            </a:r>
            <a:r>
              <a:rPr lang="fr-FR" sz="2000" b="1" dirty="0">
                <a:solidFill>
                  <a:schemeClr val="tx1"/>
                </a:solidFill>
                <a:latin typeface="Times New Roman" panose="02020603050405020304" pitchFamily="18" charset="0"/>
                <a:cs typeface="Times New Roman" panose="02020603050405020304" pitchFamily="18" charset="0"/>
              </a:rPr>
              <a:t>National des Experts Comptables </a:t>
            </a:r>
            <a:endParaRPr kumimoji="0" lang="fr-FR" sz="2000" b="1" i="1"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endParaRPr>
          </a:p>
        </p:txBody>
      </p:sp>
      <p:pic>
        <p:nvPicPr>
          <p:cNvPr id="18" name="Picture 2" descr="C:\Users\DELL\Desktop\LOGO ONEC-01-01.jpg"/>
          <p:cNvPicPr>
            <a:picLocks noChangeAspect="1" noChangeArrowheads="1"/>
          </p:cNvPicPr>
          <p:nvPr/>
        </p:nvPicPr>
        <p:blipFill>
          <a:blip r:embed="rId2" cstate="print"/>
          <a:srcRect/>
          <a:stretch>
            <a:fillRect/>
          </a:stretch>
        </p:blipFill>
        <p:spPr bwMode="auto">
          <a:xfrm>
            <a:off x="3698890" y="87000"/>
            <a:ext cx="1746220" cy="1098528"/>
          </a:xfrm>
          <a:prstGeom prst="rect">
            <a:avLst/>
          </a:prstGeom>
          <a:noFill/>
        </p:spPr>
      </p:pic>
      <p:sp>
        <p:nvSpPr>
          <p:cNvPr id="3" name="Rectangle 2"/>
          <p:cNvSpPr/>
          <p:nvPr/>
        </p:nvSpPr>
        <p:spPr>
          <a:xfrm>
            <a:off x="2024730" y="2496934"/>
            <a:ext cx="6840760" cy="3242811"/>
          </a:xfrm>
          <a:prstGeom prst="rect">
            <a:avLst/>
          </a:prstGeom>
        </p:spPr>
        <p:txBody>
          <a:bodyPr wrap="square">
            <a:spAutoFit/>
          </a:bodyPr>
          <a:lstStyle/>
          <a:p>
            <a:pPr algn="ctr"/>
            <a:endParaRPr lang="fr-FR" sz="4400" dirty="0" smtClean="0">
              <a:latin typeface="Times New Roman" panose="02020603050405020304" pitchFamily="18" charset="0"/>
              <a:cs typeface="Times New Roman" panose="02020603050405020304" pitchFamily="18" charset="0"/>
            </a:endParaRPr>
          </a:p>
          <a:p>
            <a:pPr algn="ctr"/>
            <a:r>
              <a:rPr lang="fr-FR" sz="3200" dirty="0">
                <a:latin typeface="Times New Roman" panose="02020603050405020304" pitchFamily="18" charset="0"/>
                <a:cs typeface="Times New Roman" panose="02020603050405020304" pitchFamily="18" charset="0"/>
              </a:rPr>
              <a:t>OBLIGATIONS DU PROFESSIONNEL ENVERS </a:t>
            </a:r>
            <a:r>
              <a:rPr lang="fr-FR" sz="3200" dirty="0" smtClean="0">
                <a:latin typeface="Times New Roman" panose="02020603050405020304" pitchFamily="18" charset="0"/>
                <a:cs typeface="Times New Roman" panose="02020603050405020304" pitchFamily="18" charset="0"/>
              </a:rPr>
              <a:t>SES </a:t>
            </a:r>
            <a:r>
              <a:rPr lang="fr-FR" sz="3200" dirty="0">
                <a:latin typeface="Times New Roman" panose="02020603050405020304" pitchFamily="18" charset="0"/>
                <a:cs typeface="Times New Roman" panose="02020603050405020304" pitchFamily="18" charset="0"/>
              </a:rPr>
              <a:t>CLIENTS</a:t>
            </a:r>
          </a:p>
          <a:p>
            <a:pPr algn="ctr"/>
            <a:endParaRPr lang="fr-FR" sz="3200" dirty="0">
              <a:latin typeface="Times New Roman" panose="02020603050405020304" pitchFamily="18" charset="0"/>
              <a:cs typeface="Times New Roman" panose="02020603050405020304" pitchFamily="18" charset="0"/>
            </a:endParaRPr>
          </a:p>
          <a:p>
            <a:pPr algn="just">
              <a:lnSpc>
                <a:spcPct val="107000"/>
              </a:lnSpc>
              <a:spcAft>
                <a:spcPts val="800"/>
              </a:spcAft>
            </a:pPr>
            <a:endParaRPr lang="fr-FR"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 xmlns:p14="http://schemas.microsoft.com/office/powerpoint/2010/main" val="4221038080"/>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8675</TotalTime>
  <Words>1307</Words>
  <Application>Microsoft Office PowerPoint</Application>
  <PresentationFormat>Affichage à l'écran (4:3)</PresentationFormat>
  <Paragraphs>237</Paragraphs>
  <Slides>47</Slides>
  <Notes>1</Notes>
  <HiddenSlides>0</HiddenSlides>
  <MMClips>0</MMClips>
  <ScaleCrop>false</ScaleCrop>
  <HeadingPairs>
    <vt:vector size="4" baseType="variant">
      <vt:variant>
        <vt:lpstr>Thème</vt:lpstr>
      </vt:variant>
      <vt:variant>
        <vt:i4>1</vt:i4>
      </vt:variant>
      <vt:variant>
        <vt:lpstr>Titres des diapositives</vt:lpstr>
      </vt:variant>
      <vt:variant>
        <vt:i4>47</vt:i4>
      </vt:variant>
    </vt:vector>
  </HeadingPairs>
  <TitlesOfParts>
    <vt:vector size="48" baseType="lpstr">
      <vt:lpstr>Brin</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DELL</dc:creator>
  <cp:lastModifiedBy>BELLOUL</cp:lastModifiedBy>
  <cp:revision>109</cp:revision>
  <dcterms:created xsi:type="dcterms:W3CDTF">2015-11-23T04:33:10Z</dcterms:created>
  <dcterms:modified xsi:type="dcterms:W3CDTF">2017-03-01T10:03:55Z</dcterms:modified>
</cp:coreProperties>
</file>